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34"/>
  </p:notesMasterIdLst>
  <p:handoutMasterIdLst>
    <p:handoutMasterId r:id="rId35"/>
  </p:handoutMasterIdLst>
  <p:sldIdLst>
    <p:sldId id="280" r:id="rId2"/>
    <p:sldId id="297" r:id="rId3"/>
    <p:sldId id="298" r:id="rId4"/>
    <p:sldId id="301" r:id="rId5"/>
    <p:sldId id="286" r:id="rId6"/>
    <p:sldId id="289" r:id="rId7"/>
    <p:sldId id="287" r:id="rId8"/>
    <p:sldId id="282" r:id="rId9"/>
    <p:sldId id="283" r:id="rId10"/>
    <p:sldId id="293" r:id="rId11"/>
    <p:sldId id="288" r:id="rId12"/>
    <p:sldId id="291" r:id="rId13"/>
    <p:sldId id="292" r:id="rId14"/>
    <p:sldId id="257" r:id="rId15"/>
    <p:sldId id="268" r:id="rId16"/>
    <p:sldId id="299" r:id="rId17"/>
    <p:sldId id="300" r:id="rId18"/>
    <p:sldId id="270" r:id="rId19"/>
    <p:sldId id="271" r:id="rId20"/>
    <p:sldId id="272" r:id="rId21"/>
    <p:sldId id="273" r:id="rId22"/>
    <p:sldId id="259" r:id="rId23"/>
    <p:sldId id="302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81" r:id="rId32"/>
    <p:sldId id="285" r:id="rId3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00CC"/>
    <a:srgbClr val="800080"/>
    <a:srgbClr val="53C75B"/>
    <a:srgbClr val="AEC1F6"/>
    <a:srgbClr val="91ABF3"/>
    <a:srgbClr val="83A0F1"/>
    <a:srgbClr val="6186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89" autoAdjust="0"/>
    <p:restoredTop sz="94660"/>
  </p:normalViewPr>
  <p:slideViewPr>
    <p:cSldViewPr>
      <p:cViewPr varScale="1">
        <p:scale>
          <a:sx n="86" d="100"/>
          <a:sy n="86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84"/>
    </p:cViewPr>
  </p:sorterViewPr>
  <p:notesViewPr>
    <p:cSldViewPr>
      <p:cViewPr varScale="1">
        <p:scale>
          <a:sx n="63" d="100"/>
          <a:sy n="63" d="100"/>
        </p:scale>
        <p:origin x="-140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B357A3F-7C87-42E9-8106-FC462AEA43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99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C428FFE-F975-4105-A899-2B5781F0360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F307C-85E6-4822-AB90-49836D081857}" type="slidenum">
              <a:rPr lang="tr-TR"/>
              <a:pPr/>
              <a:t>1</a:t>
            </a:fld>
            <a:endParaRPr lang="tr-TR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tr-TR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7989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7989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059832" y="623728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26D037-A1C9-4297-AF2A-CEEF2AFCE29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6DAD-62AA-4174-832E-5AFB46337F0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16560" y="6237288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C8219-DCC0-403C-8B5E-D3D45C691BA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16560" y="6237288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792FF-2F46-43B8-8441-5011C6914C4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203848" y="6237312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7E667-1A2B-480F-B2F2-D62F621548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B786A-701E-4C54-AEB9-F338396AC0F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3F426-928C-4C7A-A2E4-0192D599B26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A09EC-7B40-4337-8E53-3AA79BE059E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C097E-C674-4655-8B14-7F637A8BCDB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6429-889C-4EE0-B97B-A072B240BD2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5C93D-CDC4-47DC-B5A0-8B350DA53A9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D2ADC-5E0C-4516-8104-78E1B5F5C2D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2EE99-EC0A-4F57-B2F7-0BEEAF73B12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6600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16F2C050-E810-410D-8D69-52975523C7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885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tr-TR" sz="2400">
                <a:latin typeface="Times New Roman" pitchFamily="18" charset="0"/>
              </a:endParaRPr>
            </a:p>
          </p:txBody>
        </p:sp>
        <p:sp>
          <p:nvSpPr>
            <p:cNvPr id="7885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 sz="2400">
                <a:latin typeface="Times New Roman" pitchFamily="18" charset="0"/>
              </a:endParaRPr>
            </a:p>
          </p:txBody>
        </p:sp>
        <p:sp>
          <p:nvSpPr>
            <p:cNvPr id="7885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solidFill>
                  <a:schemeClr val="hlink"/>
                </a:solidFill>
              </a:endParaRPr>
            </a:p>
          </p:txBody>
        </p:sp>
        <p:sp>
          <p:nvSpPr>
            <p:cNvPr id="7885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solidFill>
                  <a:schemeClr val="hlink"/>
                </a:solidFill>
              </a:endParaRPr>
            </a:p>
          </p:txBody>
        </p:sp>
        <p:sp>
          <p:nvSpPr>
            <p:cNvPr id="7885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solidFill>
                  <a:schemeClr val="accent2"/>
                </a:solidFill>
              </a:endParaRPr>
            </a:p>
          </p:txBody>
        </p:sp>
        <p:sp>
          <p:nvSpPr>
            <p:cNvPr id="7885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solidFill>
                  <a:schemeClr val="hlink"/>
                </a:solidFill>
              </a:endParaRPr>
            </a:p>
          </p:txBody>
        </p:sp>
        <p:sp>
          <p:nvSpPr>
            <p:cNvPr id="7885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 sz="2400">
                <a:latin typeface="Times New Roman" pitchFamily="18" charset="0"/>
              </a:endParaRPr>
            </a:p>
          </p:txBody>
        </p:sp>
        <p:sp>
          <p:nvSpPr>
            <p:cNvPr id="7886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solidFill>
                  <a:schemeClr val="accent2"/>
                </a:solidFill>
              </a:endParaRPr>
            </a:p>
          </p:txBody>
        </p:sp>
        <p:sp>
          <p:nvSpPr>
            <p:cNvPr id="7886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solidFill>
                  <a:schemeClr val="accent2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7886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tr-TR" sz="4400" b="1" dirty="0" smtClean="0"/>
              <a:t>Slayt Hazırlama Teknikleri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0846DA-A541-450D-9B8F-764A73AA2C53}" type="slidenum">
              <a:rPr lang="tr-TR"/>
              <a:pPr/>
              <a:t>10</a:t>
            </a:fld>
            <a:endParaRPr lang="tr-TR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smtClean="0"/>
              <a:t>Slayt Hazırlama Teknikleri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r>
              <a:rPr lang="tr-TR" sz="2400" smtClean="0"/>
              <a:t>Paragraflar, ekranda kolaylıkla görülebilecek ve okunabilecek bir biçimde yer almış olmalıdır.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r>
              <a:rPr lang="tr-TR" sz="2400" smtClean="0"/>
              <a:t>Cümlelerin, anlamlı bir biçimde mümkün olduğunca kısa tutulmuş olmasına özen gösterilmelidir.</a:t>
            </a:r>
          </a:p>
          <a:p>
            <a:pPr algn="just" eaLnBrk="1" hangingPunct="1">
              <a:lnSpc>
                <a:spcPct val="90000"/>
              </a:lnSpc>
              <a:spcBef>
                <a:spcPct val="60000"/>
              </a:spcBef>
            </a:pPr>
            <a:r>
              <a:rPr lang="tr-TR" sz="2400" smtClean="0"/>
              <a:t>Anlamı bozmaması için, kelimeler satır sonlarında bölün-memelidir.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r>
              <a:rPr lang="tr-TR" sz="2400" smtClean="0"/>
              <a:t>Paragraflar bölünmeden aynı ekranda bitirilmelidir. 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r>
              <a:rPr lang="tr-TR" sz="2400" smtClean="0"/>
              <a:t>Bir slaytta beş ile sekiz satır arasında yazı olmalıdır.</a:t>
            </a:r>
            <a:endParaRPr lang="tr-TR" sz="1000" smtClean="0"/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 rot="1486870">
            <a:off x="8567738" y="3573463"/>
            <a:ext cx="576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440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6266933-36D7-4041-8EF6-817B269EFAE3}" type="slidenum">
              <a:rPr lang="tr-TR"/>
              <a:pPr/>
              <a:t>11</a:t>
            </a:fld>
            <a:endParaRPr lang="tr-TR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smtClean="0"/>
              <a:t>Slayt Hazırlama Teknikleri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3886200"/>
          </a:xfrm>
        </p:spPr>
        <p:txBody>
          <a:bodyPr/>
          <a:lstStyle/>
          <a:p>
            <a:pPr eaLnBrk="1" hangingPunct="1"/>
            <a:r>
              <a:rPr lang="tr-TR" smtClean="0"/>
              <a:t>Aynı ekranda, çok sayıda dikkat çekici özelliklerin kullanılmasından kaçınılmalıdır. </a:t>
            </a:r>
          </a:p>
          <a:p>
            <a:pPr eaLnBrk="1" hangingPunct="1">
              <a:spcBef>
                <a:spcPct val="50000"/>
              </a:spcBef>
            </a:pPr>
            <a:r>
              <a:rPr lang="tr-TR" smtClean="0"/>
              <a:t>Her sayfada, sayfanın içeriği ile uyumlu başlık kullanılmalıdır. </a:t>
            </a:r>
          </a:p>
          <a:p>
            <a:pPr eaLnBrk="1" hangingPunct="1">
              <a:spcBef>
                <a:spcPct val="50000"/>
              </a:spcBef>
            </a:pPr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E478060-2444-44CD-90A6-2C85041D53CB}" type="slidenum">
              <a:rPr lang="tr-TR"/>
              <a:pPr/>
              <a:t>12</a:t>
            </a:fld>
            <a:endParaRPr lang="tr-TR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smtClean="0"/>
              <a:t>Slayt Hazırlama Teknikleri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33588"/>
            <a:ext cx="8229600" cy="4275732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55000"/>
              </a:spcBef>
            </a:pPr>
            <a:r>
              <a:rPr lang="tr-TR" sz="2600" smtClean="0"/>
              <a:t>Hedef kitleye uygun tasarım seçilmeli</a:t>
            </a:r>
          </a:p>
          <a:p>
            <a:pPr eaLnBrk="1" hangingPunct="1">
              <a:lnSpc>
                <a:spcPct val="95000"/>
              </a:lnSpc>
              <a:spcBef>
                <a:spcPct val="55000"/>
              </a:spcBef>
            </a:pPr>
            <a:r>
              <a:rPr lang="tr-TR" sz="2600" smtClean="0"/>
              <a:t>Zemin rengi koyu, yazılar açık veya tam tersi olmalı</a:t>
            </a:r>
          </a:p>
          <a:p>
            <a:pPr eaLnBrk="1" hangingPunct="1">
              <a:lnSpc>
                <a:spcPct val="95000"/>
              </a:lnSpc>
              <a:spcBef>
                <a:spcPct val="55000"/>
              </a:spcBef>
            </a:pPr>
            <a:r>
              <a:rPr lang="tr-TR" sz="2600" smtClean="0"/>
              <a:t>Grafikler basit ve anlaşılır olmalıdır, olabildiğince üç renkten fazla kullanılmamalı</a:t>
            </a:r>
          </a:p>
          <a:p>
            <a:pPr eaLnBrk="1" hangingPunct="1">
              <a:lnSpc>
                <a:spcPct val="95000"/>
              </a:lnSpc>
              <a:spcBef>
                <a:spcPct val="55000"/>
              </a:spcBef>
            </a:pPr>
            <a:r>
              <a:rPr lang="tr-TR" sz="2600" smtClean="0"/>
              <a:t>Kolay okunmayan görsel malzeme kullanılmamalı </a:t>
            </a:r>
          </a:p>
          <a:p>
            <a:pPr eaLnBrk="1" hangingPunct="1">
              <a:lnSpc>
                <a:spcPct val="95000"/>
              </a:lnSpc>
              <a:spcBef>
                <a:spcPct val="55000"/>
              </a:spcBef>
            </a:pPr>
            <a:r>
              <a:rPr lang="tr-TR" sz="2600" smtClean="0"/>
              <a:t>Görsel malzeme çok fazla yazılı metinle, resimlerle veya çok farklı renklerle doldurulmamalıdır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DE70809-1084-4C93-901F-F75BF5738E7D}" type="slidenum">
              <a:rPr lang="tr-TR"/>
              <a:pPr/>
              <a:t>13</a:t>
            </a:fld>
            <a:endParaRPr lang="tr-TR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smtClean="0"/>
              <a:t>Slayt Hazırlama Teknikleri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33588"/>
            <a:ext cx="8229600" cy="3556000"/>
          </a:xfrm>
        </p:spPr>
        <p:txBody>
          <a:bodyPr/>
          <a:lstStyle/>
          <a:p>
            <a:pPr marL="609600" indent="-609600" eaLnBrk="1" hangingPunct="1">
              <a:lnSpc>
                <a:spcPct val="85000"/>
              </a:lnSpc>
              <a:spcBef>
                <a:spcPct val="55000"/>
              </a:spcBef>
              <a:spcAft>
                <a:spcPct val="5000"/>
              </a:spcAft>
            </a:pPr>
            <a:r>
              <a:rPr lang="tr-TR" sz="2600" smtClean="0"/>
              <a:t>Sıra önemli olmadıkça, numaralı liste olmamalı</a:t>
            </a:r>
          </a:p>
          <a:p>
            <a:pPr marL="990600" lvl="1" indent="-533400" eaLnBrk="1" hangingPunct="1">
              <a:lnSpc>
                <a:spcPct val="85000"/>
              </a:lnSpc>
              <a:spcBef>
                <a:spcPct val="55000"/>
              </a:spcBef>
              <a:spcAft>
                <a:spcPct val="5000"/>
              </a:spcAft>
              <a:buFont typeface="Wingdings" pitchFamily="2" charset="2"/>
              <a:buAutoNum type="arabicPeriod"/>
            </a:pPr>
            <a:r>
              <a:rPr lang="tr-TR" sz="2200" smtClean="0"/>
              <a:t>elma</a:t>
            </a:r>
          </a:p>
          <a:p>
            <a:pPr marL="990600" lvl="1" indent="-533400" eaLnBrk="1" hangingPunct="1">
              <a:lnSpc>
                <a:spcPct val="85000"/>
              </a:lnSpc>
              <a:spcBef>
                <a:spcPct val="55000"/>
              </a:spcBef>
              <a:spcAft>
                <a:spcPct val="5000"/>
              </a:spcAft>
              <a:buFont typeface="Wingdings" pitchFamily="2" charset="2"/>
              <a:buAutoNum type="arabicPeriod"/>
            </a:pPr>
            <a:r>
              <a:rPr lang="tr-TR" sz="2200" smtClean="0"/>
              <a:t>armut vb.</a:t>
            </a:r>
          </a:p>
          <a:p>
            <a:pPr marL="609600" indent="-609600" eaLnBrk="1" hangingPunct="1">
              <a:lnSpc>
                <a:spcPct val="85000"/>
              </a:lnSpc>
              <a:spcBef>
                <a:spcPct val="55000"/>
              </a:spcBef>
              <a:spcAft>
                <a:spcPct val="5000"/>
              </a:spcAft>
            </a:pPr>
            <a:r>
              <a:rPr lang="tr-TR" sz="2600" smtClean="0"/>
              <a:t>Yazım ve dilbilgisi hatası olmamalı</a:t>
            </a:r>
          </a:p>
          <a:p>
            <a:pPr marL="609600" indent="-609600" eaLnBrk="1" hangingPunct="1">
              <a:lnSpc>
                <a:spcPct val="85000"/>
              </a:lnSpc>
              <a:spcBef>
                <a:spcPct val="55000"/>
              </a:spcBef>
              <a:spcAft>
                <a:spcPct val="5000"/>
              </a:spcAft>
            </a:pPr>
            <a:r>
              <a:rPr lang="tr-TR" sz="2600" smtClean="0"/>
              <a:t>Geriye dönmek gerekirse aynı slayt tekrar konmalı</a:t>
            </a:r>
          </a:p>
          <a:p>
            <a:pPr marL="609600" indent="-609600" eaLnBrk="1" hangingPunct="1">
              <a:lnSpc>
                <a:spcPct val="85000"/>
              </a:lnSpc>
              <a:spcBef>
                <a:spcPct val="55000"/>
              </a:spcBef>
              <a:spcAft>
                <a:spcPct val="5000"/>
              </a:spcAft>
            </a:pPr>
            <a:r>
              <a:rPr lang="tr-TR" sz="2600" smtClean="0"/>
              <a:t>Slaytlara numara verilmeli</a:t>
            </a:r>
          </a:p>
          <a:p>
            <a:pPr marL="609600" indent="-609600" eaLnBrk="1" hangingPunct="1">
              <a:lnSpc>
                <a:spcPct val="85000"/>
              </a:lnSpc>
              <a:spcBef>
                <a:spcPct val="55000"/>
              </a:spcBef>
              <a:spcAft>
                <a:spcPct val="5000"/>
              </a:spcAft>
            </a:pPr>
            <a:r>
              <a:rPr lang="tr-TR" sz="2600" smtClean="0"/>
              <a:t>Ekranda, öncelikle görülmesi gereken ifadeler </a:t>
            </a:r>
            <a:r>
              <a:rPr lang="tr-TR" sz="2600" b="1" i="1" smtClean="0">
                <a:solidFill>
                  <a:srgbClr val="FF5050"/>
                </a:solidFill>
              </a:rPr>
              <a:t>göze çarpmalı</a:t>
            </a:r>
            <a:r>
              <a:rPr lang="tr-TR" sz="26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5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E736246-6B69-4922-9F3C-11A89745F46D}" type="slidenum">
              <a:rPr lang="tr-TR"/>
              <a:pPr/>
              <a:t>14</a:t>
            </a:fld>
            <a:endParaRPr lang="tr-TR"/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eaLnBrk="1" hangingPunct="1"/>
            <a:r>
              <a:rPr lang="tr-TR" b="1" smtClean="0"/>
              <a:t>Slayt Hazırlama Teknikleri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492375"/>
            <a:ext cx="5267325" cy="3886200"/>
          </a:xfrm>
        </p:spPr>
        <p:txBody>
          <a:bodyPr/>
          <a:lstStyle/>
          <a:p>
            <a:pPr eaLnBrk="1" hangingPunct="1"/>
            <a:r>
              <a:rPr lang="tr-TR" sz="2800" smtClean="0"/>
              <a:t>Slaytları oynatırken, geçişlerin çok fazla dikkat dağıtıcı ve tutarsız olmamasına dikkat edilmelidir. </a:t>
            </a:r>
          </a:p>
          <a:p>
            <a:pPr eaLnBrk="1" hangingPunct="1"/>
            <a:endParaRPr lang="tr-TR" sz="2800" smtClean="0"/>
          </a:p>
        </p:txBody>
      </p:sp>
      <p:pic>
        <p:nvPicPr>
          <p:cNvPr id="16390" name="Picture 4" descr="MCBS01597_0000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2276475"/>
            <a:ext cx="1836738" cy="187801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DDCD8D-F968-4C7A-9BDF-F7D5DC7D3B80}" type="slidenum">
              <a:rPr lang="tr-TR"/>
              <a:pPr/>
              <a:t>15</a:t>
            </a:fld>
            <a:endParaRPr lang="tr-TR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smtClean="0"/>
              <a:t>Slayt Hazırlama Teknikleri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5000"/>
              </a:spcBef>
            </a:pPr>
            <a:r>
              <a:rPr lang="tr-TR" sz="2800" smtClean="0"/>
              <a:t>Ekrandaki elemanların hareketi, göz hareketlerine uygun olmalı ve gözü yormamalı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</a:pPr>
            <a:r>
              <a:rPr lang="tr-TR" sz="2800" smtClean="0"/>
              <a:t>Bir ekranda, dört farklı renkten fazla renk kullanılmamasına dikkat edilmeli 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</a:pPr>
            <a:r>
              <a:rPr lang="tr-TR" sz="2800" smtClean="0"/>
              <a:t>Sunum özel efektler, sesler, değişik fontlar, göz alıcı renkler veya resimleri çok fazla kullanarak düzenlenmemeli 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</a:pPr>
            <a:endParaRPr lang="tr-TR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188913"/>
            <a:ext cx="4213225" cy="5678487"/>
          </a:xfrm>
          <a:noFill/>
        </p:spPr>
      </p:pic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755650" y="5876925"/>
            <a:ext cx="8208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tr-TR" sz="2400" dirty="0"/>
              <a:t>Görsel materyaller, dinleyici kitlesinin mesajınızı anlamasına yardım etmeli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333375"/>
            <a:ext cx="4348162" cy="5445125"/>
          </a:xfrm>
          <a:noFill/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611188" y="5876925"/>
            <a:ext cx="817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400"/>
              <a:t>Görsel materyaller bir öğeyi vurgulamak, duygusal tepkiler yaratmak için kullanılmalı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5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52109D3-D8A9-4FE6-93FC-C550F2113C9C}" type="slidenum">
              <a:rPr lang="tr-TR"/>
              <a:pPr/>
              <a:t>18</a:t>
            </a:fld>
            <a:endParaRPr lang="tr-TR"/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eaLnBrk="1" hangingPunct="1"/>
            <a:r>
              <a:rPr lang="tr-TR" b="1" smtClean="0"/>
              <a:t>Slayt Hazırlama Teknikleri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5122863" cy="3886200"/>
          </a:xfrm>
        </p:spPr>
        <p:txBody>
          <a:bodyPr/>
          <a:lstStyle/>
          <a:p>
            <a:pPr eaLnBrk="1" hangingPunct="1">
              <a:spcBef>
                <a:spcPct val="45000"/>
              </a:spcBef>
            </a:pPr>
            <a:r>
              <a:rPr lang="tr-TR" sz="2800" smtClean="0"/>
              <a:t>Verilen bir metnin gerektirdiği grafik ya da resim, metinle birlikte aynı ekranda yer almış olmalı </a:t>
            </a:r>
          </a:p>
          <a:p>
            <a:pPr eaLnBrk="1" hangingPunct="1">
              <a:spcBef>
                <a:spcPct val="45000"/>
              </a:spcBef>
            </a:pPr>
            <a:r>
              <a:rPr lang="tr-TR" sz="2800" smtClean="0"/>
              <a:t>Kullanılan resim ya da grafikler gereksiz ayrıntılardan arındırılmalı </a:t>
            </a:r>
          </a:p>
          <a:p>
            <a:pPr eaLnBrk="1" hangingPunct="1"/>
            <a:endParaRPr lang="tr-TR" sz="2800" smtClean="0"/>
          </a:p>
          <a:p>
            <a:pPr eaLnBrk="1" hangingPunct="1"/>
            <a:endParaRPr lang="tr-TR" sz="2800" smtClean="0"/>
          </a:p>
        </p:txBody>
      </p:sp>
      <p:pic>
        <p:nvPicPr>
          <p:cNvPr id="20486" name="Picture 4" descr="MCj03973280000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2636838"/>
            <a:ext cx="2695575" cy="24606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6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71F0B69-B3A4-48A8-8536-EC9DA7EC3297}" type="slidenum">
              <a:rPr lang="tr-TR"/>
              <a:pPr/>
              <a:t>19</a:t>
            </a:fld>
            <a:endParaRPr lang="tr-TR"/>
          </a:p>
        </p:txBody>
      </p:sp>
      <p:sp>
        <p:nvSpPr>
          <p:cNvPr id="2150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smtClean="0"/>
              <a:t>Slayt Hazırlama Teknikleri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5554663" cy="1952625"/>
          </a:xfrm>
        </p:spPr>
        <p:txBody>
          <a:bodyPr/>
          <a:lstStyle/>
          <a:p>
            <a:pPr eaLnBrk="1" hangingPunct="1"/>
            <a:r>
              <a:rPr lang="tr-TR" sz="2800" smtClean="0"/>
              <a:t>Gerektiğinde konuların anlatılmasında canlandırılmış resim (animasyon) kullanılmalı </a:t>
            </a:r>
          </a:p>
          <a:p>
            <a:pPr eaLnBrk="1" hangingPunct="1"/>
            <a:endParaRPr lang="tr-TR" sz="2800" smtClean="0"/>
          </a:p>
        </p:txBody>
      </p:sp>
      <p:pic>
        <p:nvPicPr>
          <p:cNvPr id="21510" name="Picture 8" descr="boy_math_md_wht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888" y="1989138"/>
            <a:ext cx="2303462" cy="2303462"/>
          </a:xfrm>
          <a:noFill/>
        </p:spPr>
      </p:pic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3492500" y="4652963"/>
            <a:ext cx="51117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tr-TR" sz="2800"/>
              <a:t>Görsel materyaller  sayfada  rasgele dağıtılmamalıdır. </a:t>
            </a:r>
          </a:p>
          <a:p>
            <a:pPr marL="269875" indent="-269875">
              <a:spcBef>
                <a:spcPct val="50000"/>
              </a:spcBef>
            </a:pPr>
            <a:endParaRPr lang="tr-TR" sz="2800"/>
          </a:p>
        </p:txBody>
      </p:sp>
      <p:pic>
        <p:nvPicPr>
          <p:cNvPr id="21512" name="Picture 14" descr="MMj0365227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076700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7102620-C759-4DC7-B1B0-69EFBAB25DA8}" type="slidenum">
              <a:rPr lang="tr-TR"/>
              <a:pPr/>
              <a:t>2</a:t>
            </a:fld>
            <a:endParaRPr lang="tr-TR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tr-TR" b="1" dirty="0" smtClean="0"/>
              <a:t>Slayt Hazırlama Teknikleri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3830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800" smtClean="0"/>
              <a:t>Font (yazı tipi) büyüklüğünüzü </a:t>
            </a:r>
            <a:r>
              <a:rPr lang="tr-TR" sz="800" b="1" smtClean="0"/>
              <a:t>dikkatli </a:t>
            </a:r>
            <a:r>
              <a:rPr lang="tr-TR" sz="800" smtClean="0"/>
              <a:t>bir şekilde seçin. </a:t>
            </a:r>
          </a:p>
          <a:p>
            <a:pPr eaLnBrk="1" hangingPunct="1">
              <a:lnSpc>
                <a:spcPct val="80000"/>
              </a:lnSpc>
            </a:pPr>
            <a:r>
              <a:rPr lang="tr-TR" sz="800" smtClean="0"/>
              <a:t>Microsoft Powerpoint font (yazı tipi) büyüklüklerini aşağıdaki gibi seçmenizi tavsiye etmektedir. </a:t>
            </a:r>
          </a:p>
          <a:p>
            <a:pPr eaLnBrk="1" hangingPunct="1">
              <a:lnSpc>
                <a:spcPct val="80000"/>
              </a:lnSpc>
            </a:pPr>
            <a:r>
              <a:rPr lang="tr-TR" sz="800" smtClean="0"/>
              <a:t>Başlıklar için 44 font (Yazı Tipi) </a:t>
            </a:r>
          </a:p>
          <a:p>
            <a:pPr eaLnBrk="1" hangingPunct="1">
              <a:lnSpc>
                <a:spcPct val="80000"/>
              </a:lnSpc>
            </a:pPr>
            <a:r>
              <a:rPr lang="tr-TR" sz="800" smtClean="0"/>
              <a:t>Alt başlıklar veya altbaşlık kullanılmıyorsa metin için 32 font (Yazı Tipi) </a:t>
            </a:r>
          </a:p>
          <a:p>
            <a:pPr eaLnBrk="1" hangingPunct="1">
              <a:lnSpc>
                <a:spcPct val="80000"/>
              </a:lnSpc>
            </a:pPr>
            <a:r>
              <a:rPr lang="tr-TR" sz="800" smtClean="0"/>
              <a:t>Alt başlık kullanılıyorsa metin için 28 font (Yazı Tipi). </a:t>
            </a:r>
          </a:p>
          <a:p>
            <a:pPr eaLnBrk="1" hangingPunct="1">
              <a:lnSpc>
                <a:spcPct val="80000"/>
              </a:lnSpc>
            </a:pPr>
            <a:r>
              <a:rPr lang="tr-TR" sz="2100" smtClean="0"/>
              <a:t>Zemin rengi koyu, yazılar açık veya tam tersi olmalıdır</a:t>
            </a:r>
          </a:p>
          <a:p>
            <a:pPr eaLnBrk="1" hangingPunct="1">
              <a:lnSpc>
                <a:spcPct val="80000"/>
              </a:lnSpc>
            </a:pPr>
            <a:r>
              <a:rPr lang="tr-TR" sz="2100" smtClean="0"/>
              <a:t>Sıra önemli olmadıkça, numaralı liste olmamalıdır</a:t>
            </a:r>
          </a:p>
          <a:p>
            <a:pPr eaLnBrk="1" hangingPunct="1">
              <a:lnSpc>
                <a:spcPct val="80000"/>
              </a:lnSpc>
            </a:pPr>
            <a:r>
              <a:rPr lang="tr-TR" sz="2100" smtClean="0"/>
              <a:t>Her slayt tek konu içermelidir</a:t>
            </a:r>
          </a:p>
          <a:p>
            <a:pPr eaLnBrk="1" hangingPunct="1">
              <a:lnSpc>
                <a:spcPct val="80000"/>
              </a:lnSpc>
            </a:pPr>
            <a:r>
              <a:rPr lang="tr-TR" sz="2100" smtClean="0"/>
              <a:t>666 kuralı uygulanmalıdır. 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3500" smtClean="0"/>
              <a:t>her slaytta en fazla altı satır, 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3500" smtClean="0"/>
              <a:t>her satırda en fazla altı kelime olmalı, 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3500" smtClean="0"/>
              <a:t>altı slayttan sonra mutlaka grafik veya resim içermelidir</a:t>
            </a:r>
          </a:p>
          <a:p>
            <a:pPr eaLnBrk="1" hangingPunct="1">
              <a:lnSpc>
                <a:spcPct val="80000"/>
              </a:lnSpc>
            </a:pPr>
            <a:endParaRPr lang="tr-TR" sz="800" smtClean="0"/>
          </a:p>
          <a:p>
            <a:pPr eaLnBrk="1" hangingPunct="1">
              <a:lnSpc>
                <a:spcPct val="80000"/>
              </a:lnSpc>
            </a:pPr>
            <a:endParaRPr lang="tr-TR" sz="800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042988" y="1412875"/>
            <a:ext cx="6624637" cy="3959225"/>
            <a:chOff x="657" y="890"/>
            <a:chExt cx="4173" cy="2494"/>
          </a:xfrm>
        </p:grpSpPr>
        <p:sp>
          <p:nvSpPr>
            <p:cNvPr id="5127" name="Line 4"/>
            <p:cNvSpPr>
              <a:spLocks noChangeShapeType="1"/>
            </p:cNvSpPr>
            <p:nvPr/>
          </p:nvSpPr>
          <p:spPr bwMode="auto">
            <a:xfrm>
              <a:off x="657" y="890"/>
              <a:ext cx="4173" cy="2457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28" name="Line 5"/>
            <p:cNvSpPr>
              <a:spLocks noChangeShapeType="1"/>
            </p:cNvSpPr>
            <p:nvPr/>
          </p:nvSpPr>
          <p:spPr bwMode="auto">
            <a:xfrm flipH="1">
              <a:off x="854" y="962"/>
              <a:ext cx="3779" cy="242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6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D628B23-0BF7-45A0-838F-4FF7919F39EC}" type="slidenum">
              <a:rPr lang="tr-TR"/>
              <a:pPr/>
              <a:t>20</a:t>
            </a:fld>
            <a:endParaRPr lang="tr-TR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b="1" smtClean="0"/>
              <a:t>TUŞ KULLANIMI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2239963"/>
          </a:xfrm>
        </p:spPr>
        <p:txBody>
          <a:bodyPr/>
          <a:lstStyle/>
          <a:p>
            <a:pPr eaLnBrk="1" hangingPunct="1"/>
            <a:r>
              <a:rPr lang="tr-TR" sz="2800" smtClean="0"/>
              <a:t>Mouse yerine klavye kullanırken;</a:t>
            </a:r>
          </a:p>
          <a:p>
            <a:pPr lvl="1" eaLnBrk="1" hangingPunct="1"/>
            <a:r>
              <a:rPr lang="tr-TR" sz="2400" smtClean="0"/>
              <a:t>slaytları ilerletmek için N , geriye döndürmek için P tuşlarını  </a:t>
            </a:r>
          </a:p>
          <a:p>
            <a:pPr eaLnBrk="1" hangingPunct="1"/>
            <a:endParaRPr lang="tr-TR" sz="2800" smtClean="0"/>
          </a:p>
        </p:txBody>
      </p:sp>
      <p:pic>
        <p:nvPicPr>
          <p:cNvPr id="22534" name="Picture 4" descr="MPj04091470000[1]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836613"/>
            <a:ext cx="3455988" cy="2287587"/>
          </a:xfrm>
          <a:noFill/>
        </p:spPr>
      </p:pic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539750" y="4149725"/>
            <a:ext cx="75676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tr-TR" sz="2400"/>
              <a:t>ekranı karartmak için B tuşu,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tr-TR" sz="2400"/>
              <a:t>tekrar ekrana geri dönmek için  W tuşu,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tr-TR" sz="2400"/>
              <a:t>slaytlarınıza devam etmek için boşluk tuşunu kullanabilirsiniz.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6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724DCBB-07A9-4B2E-8E85-368B87CF9C88}" type="slidenum">
              <a:rPr lang="tr-TR"/>
              <a:pPr/>
              <a:t>21</a:t>
            </a:fld>
            <a:endParaRPr lang="tr-TR"/>
          </a:p>
        </p:txBody>
      </p:sp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smtClean="0"/>
              <a:t>RENK KULLANIMI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691063" cy="2239963"/>
          </a:xfrm>
        </p:spPr>
        <p:txBody>
          <a:bodyPr/>
          <a:lstStyle/>
          <a:p>
            <a:pPr eaLnBrk="1" hangingPunct="1"/>
            <a:r>
              <a:rPr lang="tr-TR" sz="2800" smtClean="0"/>
              <a:t>Basitlik ve tutarlılık esastır. </a:t>
            </a:r>
          </a:p>
          <a:p>
            <a:pPr eaLnBrk="1" hangingPunct="1"/>
            <a:r>
              <a:rPr lang="tr-TR" sz="2800" smtClean="0"/>
              <a:t>Slaytlardaki ifadeler, her mesafeden okunabilmeli.</a:t>
            </a:r>
          </a:p>
          <a:p>
            <a:pPr eaLnBrk="1" hangingPunct="1"/>
            <a:endParaRPr lang="tr-TR" sz="2800" smtClean="0"/>
          </a:p>
        </p:txBody>
      </p:sp>
      <p:pic>
        <p:nvPicPr>
          <p:cNvPr id="23558" name="Picture 10" descr="MPj03961280000[1]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0425" y="692150"/>
            <a:ext cx="2343150" cy="3527425"/>
          </a:xfrm>
          <a:noFill/>
        </p:spPr>
      </p:pic>
      <p:sp>
        <p:nvSpPr>
          <p:cNvPr id="23559" name="Rectangle 13"/>
          <p:cNvSpPr>
            <a:spLocks noChangeArrowheads="1"/>
          </p:cNvSpPr>
          <p:nvPr/>
        </p:nvSpPr>
        <p:spPr bwMode="auto">
          <a:xfrm>
            <a:off x="468313" y="4508500"/>
            <a:ext cx="7993062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tr-TR" sz="2800"/>
              <a:t>Zemin rengi, ancak anlatılan konuya açıklık getirmek istenildiğinde kullanılmalı.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tr-TR" sz="2800"/>
              <a:t>Verilmek istenilen mesajlara uygun renkler seçilmeli</a:t>
            </a:r>
            <a:r>
              <a:rPr lang="tr-TR" sz="240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1C08E87-E823-4E5C-B3D1-D4DF30F625CA}" type="slidenum">
              <a:rPr lang="tr-TR"/>
              <a:pPr/>
              <a:t>22</a:t>
            </a:fld>
            <a:endParaRPr lang="tr-TR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b="1" smtClean="0"/>
              <a:t>RENKLER HAKKINDA DİKKAT</a:t>
            </a:r>
            <a:br>
              <a:rPr lang="tr-TR" sz="3200" b="1" smtClean="0"/>
            </a:br>
            <a:r>
              <a:rPr lang="tr-TR" sz="3200" b="1" smtClean="0"/>
              <a:t>EDİLMESİ GEREKENLER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2138" y="1989138"/>
            <a:ext cx="2746375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smtClean="0"/>
              <a:t>Turuncu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Siyah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Mor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Kahverengi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Sarı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Mavi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Yeşil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Kırmızı</a:t>
            </a:r>
          </a:p>
          <a:p>
            <a:pPr eaLnBrk="1" hangingPunct="1">
              <a:lnSpc>
                <a:spcPct val="90000"/>
              </a:lnSpc>
            </a:pPr>
            <a:endParaRPr lang="tr-TR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3B99B1F-980A-463A-8C4A-5D85D23D1A52}" type="slidenum">
              <a:rPr lang="tr-TR"/>
              <a:pPr/>
              <a:t>23</a:t>
            </a:fld>
            <a:endParaRPr lang="tr-TR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smtClean="0">
                <a:solidFill>
                  <a:srgbClr val="F08F00"/>
                </a:solidFill>
              </a:rPr>
              <a:t>TURUNCU</a:t>
            </a:r>
            <a:r>
              <a:rPr lang="tr-TR" i="1" smtClean="0"/>
              <a:t> 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b="1" smtClean="0">
                <a:solidFill>
                  <a:srgbClr val="F08F00"/>
                </a:solidFill>
              </a:rPr>
              <a:t>Sıcak bir renktir  hayranlık verici, canlı ve samimidir. </a:t>
            </a:r>
          </a:p>
          <a:p>
            <a:pPr eaLnBrk="1" hangingPunct="1"/>
            <a:r>
              <a:rPr lang="tr-TR" b="1" smtClean="0">
                <a:solidFill>
                  <a:srgbClr val="F08F00"/>
                </a:solidFill>
              </a:rPr>
              <a:t>Sayfanın  göz alıcı ve dikkat çekici olması için turuncu kullanılabilir. </a:t>
            </a:r>
          </a:p>
          <a:p>
            <a:pPr eaLnBrk="1" hangingPunct="1"/>
            <a:r>
              <a:rPr lang="tr-TR" b="1" smtClean="0">
                <a:solidFill>
                  <a:srgbClr val="F08F00"/>
                </a:solidFill>
              </a:rPr>
              <a:t>Zemin rengi olma açısından zayıftır. </a:t>
            </a:r>
          </a:p>
          <a:p>
            <a:pPr eaLnBrk="1" hangingPunct="1"/>
            <a:r>
              <a:rPr lang="tr-TR" b="1" smtClean="0">
                <a:solidFill>
                  <a:srgbClr val="F08F00"/>
                </a:solidFill>
              </a:rPr>
              <a:t>Mavi ile kullanmaktan kaçınılmalıdır.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2033B60-3681-4D50-AB15-7172EA7002A5}" type="slidenum">
              <a:rPr lang="tr-TR"/>
              <a:pPr/>
              <a:t>24</a:t>
            </a:fld>
            <a:endParaRPr lang="tr-TR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smtClean="0">
                <a:solidFill>
                  <a:schemeClr val="bg1"/>
                </a:solidFill>
              </a:rPr>
              <a:t>SİYAH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238625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40000"/>
              </a:spcBef>
              <a:buClr>
                <a:schemeClr val="bg1"/>
              </a:buClr>
            </a:pPr>
            <a:r>
              <a:rPr lang="tr-TR" sz="2600" smtClean="0">
                <a:solidFill>
                  <a:schemeClr val="bg1"/>
                </a:solidFill>
              </a:rPr>
              <a:t>Mali veriler sunmak için kullanılabilir</a:t>
            </a:r>
          </a:p>
          <a:p>
            <a:pPr eaLnBrk="1" hangingPunct="1">
              <a:lnSpc>
                <a:spcPct val="85000"/>
              </a:lnSpc>
              <a:spcBef>
                <a:spcPct val="40000"/>
              </a:spcBef>
              <a:buClr>
                <a:schemeClr val="bg1"/>
              </a:buClr>
            </a:pPr>
            <a:r>
              <a:rPr lang="tr-TR" sz="2600" smtClean="0">
                <a:solidFill>
                  <a:schemeClr val="bg1"/>
                </a:solidFill>
              </a:rPr>
              <a:t>Gücü ve tutkuyu temsil eder</a:t>
            </a:r>
          </a:p>
          <a:p>
            <a:pPr eaLnBrk="1" hangingPunct="1">
              <a:lnSpc>
                <a:spcPct val="85000"/>
              </a:lnSpc>
              <a:spcBef>
                <a:spcPct val="40000"/>
              </a:spcBef>
              <a:buClr>
                <a:schemeClr val="bg1"/>
              </a:buClr>
            </a:pPr>
            <a:r>
              <a:rPr lang="tr-TR" sz="2600" smtClean="0">
                <a:solidFill>
                  <a:schemeClr val="bg1"/>
                </a:solidFill>
              </a:rPr>
              <a:t>Genellikle, keder, ağır ve depresyon rengidir </a:t>
            </a:r>
          </a:p>
          <a:p>
            <a:pPr eaLnBrk="1" hangingPunct="1">
              <a:lnSpc>
                <a:spcPct val="85000"/>
              </a:lnSpc>
              <a:spcBef>
                <a:spcPct val="40000"/>
              </a:spcBef>
              <a:buClr>
                <a:schemeClr val="bg1"/>
              </a:buClr>
            </a:pPr>
            <a:r>
              <a:rPr lang="tr-TR" sz="2600" smtClean="0">
                <a:solidFill>
                  <a:schemeClr val="bg1"/>
                </a:solidFill>
              </a:rPr>
              <a:t>Fakat doğru bağlamda kullanılırsa, sofistike ve gizemli olabilir</a:t>
            </a:r>
          </a:p>
          <a:p>
            <a:pPr eaLnBrk="1" hangingPunct="1">
              <a:lnSpc>
                <a:spcPct val="85000"/>
              </a:lnSpc>
              <a:spcBef>
                <a:spcPct val="40000"/>
              </a:spcBef>
              <a:buClr>
                <a:schemeClr val="bg1"/>
              </a:buClr>
            </a:pPr>
            <a:r>
              <a:rPr lang="tr-TR" sz="2600" smtClean="0">
                <a:solidFill>
                  <a:schemeClr val="bg1"/>
                </a:solidFill>
              </a:rPr>
              <a:t>Çalışmalar, siyah artalan üzerinde on-line okumanın zorluğunu ortaya koymaktadır. </a:t>
            </a:r>
          </a:p>
          <a:p>
            <a:pPr eaLnBrk="1" hangingPunct="1">
              <a:lnSpc>
                <a:spcPct val="85000"/>
              </a:lnSpc>
              <a:spcBef>
                <a:spcPct val="40000"/>
              </a:spcBef>
              <a:buClr>
                <a:schemeClr val="bg1"/>
              </a:buClr>
            </a:pPr>
            <a:r>
              <a:rPr lang="tr-TR" sz="2600" smtClean="0">
                <a:solidFill>
                  <a:schemeClr val="bg1"/>
                </a:solidFill>
              </a:rPr>
              <a:t>Baskın renk olarak siyah kullanımı bir çocuk sitesi için en kötü seçim olabilirken; bir sanat galerisi sitesi için mükemmel bir seçim olabilir.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1C2ED7C-B8F6-4776-A1C1-18C284E6A0AA}" type="slidenum">
              <a:rPr lang="tr-TR"/>
              <a:pPr/>
              <a:t>25</a:t>
            </a:fld>
            <a:endParaRPr lang="tr-TR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smtClean="0"/>
              <a:t>MAVİ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tr-TR" sz="2400" smtClean="0"/>
              <a:t>Sakinlik, güvenirlik simgesidir.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tr-TR" sz="2400" smtClean="0"/>
              <a:t>Araplar, mavinin kan akışını yavaşlattığına inanılır, nazar boncuğu bu yüzden mavidir.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tr-TR" sz="2400" smtClean="0"/>
              <a:t>Batıda intiharları azaltmak için köprü ayaklarını maviye boyarlar.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tr-TR" sz="2400" smtClean="0"/>
              <a:t>Duvarları mavi olan okullarda çocukların daha az yaramazlık yaptığı saptanmıştır.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tr-TR" sz="2400" smtClean="0"/>
              <a:t>Çok popüler bir zemin rengidir. 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tr-TR" sz="2400" smtClean="0"/>
              <a:t>Fakat turuncu ile maviyi birlikte kullanırken dikkatli olmak gerekmektedir.</a:t>
            </a:r>
          </a:p>
          <a:p>
            <a:pPr eaLnBrk="1" hangingPunct="1">
              <a:lnSpc>
                <a:spcPct val="80000"/>
              </a:lnSpc>
            </a:pPr>
            <a:endParaRPr lang="tr-TR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C7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2F5A4CC-EAE4-4F47-ABB5-E6A19EF3811F}" type="slidenum">
              <a:rPr lang="tr-TR"/>
              <a:pPr/>
              <a:t>26</a:t>
            </a:fld>
            <a:endParaRPr lang="tr-TR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smtClean="0"/>
              <a:t>YEŞİL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5000"/>
              </a:spcBef>
              <a:buClr>
                <a:schemeClr val="tx1"/>
              </a:buClr>
            </a:pPr>
            <a:r>
              <a:rPr lang="tr-TR" sz="2600" smtClean="0"/>
              <a:t>Geri besleme(Feedback) isteniyorsa kullanılabilir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  <a:buClr>
                <a:schemeClr val="tx1"/>
              </a:buClr>
            </a:pPr>
            <a:r>
              <a:rPr lang="tr-TR" sz="2600" smtClean="0"/>
              <a:t>Güven veren renktir, sadakat ve zekayı simgeler</a:t>
            </a:r>
            <a:r>
              <a:rPr lang="tr-TR" sz="2400" smtClean="0"/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  <a:buClr>
                <a:schemeClr val="tx1"/>
              </a:buClr>
            </a:pPr>
            <a:r>
              <a:rPr lang="tr-TR" sz="2400" smtClean="0"/>
              <a:t>bankaların logolarında hakim renktir.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  <a:buClr>
                <a:schemeClr val="tx1"/>
              </a:buClr>
            </a:pPr>
            <a:r>
              <a:rPr lang="tr-TR" sz="2600" smtClean="0"/>
              <a:t>Yaratıcılığı körükler 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  <a:buClr>
                <a:schemeClr val="tx1"/>
              </a:buClr>
            </a:pPr>
            <a:r>
              <a:rPr lang="tr-TR" sz="2400" smtClean="0"/>
              <a:t>büyük lokanta mutfaklarında yeşil tercih edilir.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  <a:buClr>
                <a:schemeClr val="tx1"/>
              </a:buClr>
            </a:pPr>
            <a:r>
              <a:rPr lang="tr-TR" sz="2600" smtClean="0"/>
              <a:t>Rahatlatıcı, sakinleştirici ve şifa vericidir 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  <a:buClr>
                <a:schemeClr val="tx1"/>
              </a:buClr>
            </a:pPr>
            <a:r>
              <a:rPr lang="tr-TR" sz="2600" smtClean="0"/>
              <a:t>Denge ve dayanıklılığın simgesidir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586387E-FAD8-4CCC-A103-73075F190AF8}" type="slidenum">
              <a:rPr lang="tr-TR"/>
              <a:pPr/>
              <a:t>27</a:t>
            </a:fld>
            <a:endParaRPr lang="tr-TR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smtClean="0">
                <a:solidFill>
                  <a:schemeClr val="bg1"/>
                </a:solidFill>
              </a:rPr>
              <a:t>KIRMIZI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tr-TR" sz="2400" b="1" smtClean="0">
                <a:solidFill>
                  <a:schemeClr val="bg1"/>
                </a:solidFill>
              </a:rPr>
              <a:t>Şiddetli ve güçlü her şeyi temsil eden tüm renklerin en sıcağıdır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tr-TR" sz="2400" b="1" smtClean="0">
                <a:solidFill>
                  <a:schemeClr val="bg1"/>
                </a:solidFill>
              </a:rPr>
              <a:t>Bir grubu motive etmek için kullanılabilir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tr-TR" sz="2400" b="1" smtClean="0">
                <a:solidFill>
                  <a:schemeClr val="bg1"/>
                </a:solidFill>
              </a:rPr>
              <a:t>Kırmızı ve </a:t>
            </a:r>
            <a:r>
              <a:rPr lang="tr-TR" sz="2400" b="1" smtClean="0">
                <a:solidFill>
                  <a:srgbClr val="53C75B"/>
                </a:solidFill>
              </a:rPr>
              <a:t>yeşil bir arada</a:t>
            </a:r>
            <a:r>
              <a:rPr lang="tr-TR" sz="2400" b="1" smtClean="0">
                <a:solidFill>
                  <a:schemeClr val="bg1"/>
                </a:solidFill>
              </a:rPr>
              <a:t> kullanılmamalıdır. (Renk Körleri)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tr-TR" sz="2400" b="1" smtClean="0">
                <a:solidFill>
                  <a:srgbClr val="6186ED"/>
                </a:solidFill>
              </a:rPr>
              <a:t>Mavi</a:t>
            </a:r>
            <a:r>
              <a:rPr lang="tr-TR" sz="2400" b="1" smtClean="0">
                <a:solidFill>
                  <a:schemeClr val="bg1"/>
                </a:solidFill>
              </a:rPr>
              <a:t> ve</a:t>
            </a:r>
            <a:r>
              <a:rPr lang="tr-TR" sz="2400" b="1" smtClean="0">
                <a:solidFill>
                  <a:srgbClr val="800080"/>
                </a:solidFill>
              </a:rPr>
              <a:t> mor</a:t>
            </a:r>
            <a:r>
              <a:rPr lang="tr-TR" sz="2400" b="1" smtClean="0">
                <a:solidFill>
                  <a:schemeClr val="bg1"/>
                </a:solidFill>
              </a:rPr>
              <a:t> ile uyum sağlamaz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tr-TR" sz="2400" b="1" smtClean="0">
                <a:solidFill>
                  <a:schemeClr val="bg1"/>
                </a:solidFill>
              </a:rPr>
              <a:t>Kırmızı, iş hayatında başarısızlığı, finans sektöründe kaybı temsil eder. Her zaman bir uyarı olarak algılanır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tr-TR" sz="2400" b="1" smtClean="0">
                <a:solidFill>
                  <a:schemeClr val="bg1"/>
                </a:solidFill>
              </a:rPr>
              <a:t>İştah açar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tr-TR" sz="2400" b="1" smtClean="0">
                <a:solidFill>
                  <a:schemeClr val="bg1"/>
                </a:solidFill>
              </a:rPr>
              <a:t>Kan akışını hızlandırır</a:t>
            </a:r>
          </a:p>
          <a:p>
            <a:pPr eaLnBrk="1" hangingPunct="1">
              <a:lnSpc>
                <a:spcPct val="80000"/>
              </a:lnSpc>
            </a:pPr>
            <a:endParaRPr lang="tr-TR" sz="24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12F91B7-8B45-404C-9287-E0F3D79B6CAD}" type="slidenum">
              <a:rPr lang="tr-TR"/>
              <a:pPr/>
              <a:t>28</a:t>
            </a:fld>
            <a:endParaRPr lang="tr-TR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smtClean="0">
                <a:solidFill>
                  <a:schemeClr val="bg1"/>
                </a:solidFill>
              </a:rPr>
              <a:t>MOR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5000"/>
              </a:spcBef>
              <a:buClr>
                <a:schemeClr val="bg1"/>
              </a:buClr>
            </a:pPr>
            <a:r>
              <a:rPr lang="tr-TR" sz="2800" smtClean="0">
                <a:solidFill>
                  <a:schemeClr val="bg1"/>
                </a:solidFill>
              </a:rPr>
              <a:t>Asaleti simgeler. Bilgelik, lüks ve gücün simgesidir </a:t>
            </a:r>
          </a:p>
          <a:p>
            <a:pPr eaLnBrk="1" hangingPunct="1">
              <a:spcBef>
                <a:spcPct val="55000"/>
              </a:spcBef>
              <a:buClr>
                <a:schemeClr val="bg1"/>
              </a:buClr>
            </a:pPr>
            <a:r>
              <a:rPr lang="tr-TR" sz="2800" smtClean="0">
                <a:solidFill>
                  <a:schemeClr val="bg1"/>
                </a:solidFill>
              </a:rPr>
              <a:t>Nevrotik duyguları açığa çıkardığından, insanları bilinç altının korkuttuğu saptanmıştır</a:t>
            </a:r>
          </a:p>
          <a:p>
            <a:pPr eaLnBrk="1" hangingPunct="1">
              <a:spcBef>
                <a:spcPct val="55000"/>
              </a:spcBef>
              <a:buClr>
                <a:schemeClr val="bg1"/>
              </a:buClr>
            </a:pPr>
            <a:r>
              <a:rPr lang="tr-TR" sz="2800" smtClean="0">
                <a:solidFill>
                  <a:schemeClr val="bg1"/>
                </a:solidFill>
              </a:rPr>
              <a:t>Ekranda gözü oldukça fazla yorar</a:t>
            </a:r>
          </a:p>
          <a:p>
            <a:pPr eaLnBrk="1" hangingPunct="1">
              <a:buClr>
                <a:schemeClr val="bg1"/>
              </a:buClr>
            </a:pPr>
            <a:endParaRPr lang="tr-TR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78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AC5D53E-FEBC-4289-9ACC-79205C6B0821}" type="slidenum">
              <a:rPr lang="tr-TR"/>
              <a:pPr/>
              <a:t>29</a:t>
            </a:fld>
            <a:endParaRPr lang="tr-TR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smtClean="0">
                <a:solidFill>
                  <a:schemeClr val="bg1"/>
                </a:solidFill>
              </a:rPr>
              <a:t>KAHVERENGİ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55000"/>
              </a:spcBef>
              <a:buClr>
                <a:schemeClr val="bg1"/>
              </a:buClr>
            </a:pPr>
            <a:r>
              <a:rPr lang="tr-TR" sz="2800" smtClean="0">
                <a:solidFill>
                  <a:schemeClr val="bg1"/>
                </a:solidFill>
              </a:rPr>
              <a:t>İnsanın hareketlerini hızlandırır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  <a:buClr>
                <a:schemeClr val="bg1"/>
              </a:buClr>
            </a:pPr>
            <a:r>
              <a:rPr lang="tr-TR" sz="2800" smtClean="0">
                <a:solidFill>
                  <a:schemeClr val="bg1"/>
                </a:solidFill>
              </a:rPr>
              <a:t>Kansas Üniversitesi, Sanat Fakültesi'nde bir deney için bilgisayar yardımıyla duvarların rengi değiştirilebilir hale getirilmiş. Fon kahverengiye döndüğünde insanlar daha hızlı hareket etmişler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  <a:buClr>
                <a:schemeClr val="bg1"/>
              </a:buClr>
            </a:pPr>
            <a:r>
              <a:rPr lang="tr-TR" sz="2800" smtClean="0">
                <a:solidFill>
                  <a:schemeClr val="bg1"/>
                </a:solidFill>
              </a:rPr>
              <a:t>Bu yüzden fastfood restoranları iç mekanda kahverengi kullanılmaktadır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endParaRPr lang="tr-TR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09221B2-42EE-401B-A6EC-9C8EEF46F918}" type="slidenum">
              <a:rPr lang="tr-TR"/>
              <a:pPr/>
              <a:t>3</a:t>
            </a:fld>
            <a:endParaRPr lang="tr-TR" dirty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tr-TR" b="1" dirty="0" smtClean="0"/>
              <a:t>Slayt Hazırlama Teknikleri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29600" cy="489654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1600" i="1" dirty="0" smtClean="0">
                <a:solidFill>
                  <a:srgbClr val="FF0066"/>
                </a:solidFill>
              </a:rPr>
              <a:t>Font (yazı tipi) büyüklüğünüzü </a:t>
            </a:r>
            <a:r>
              <a:rPr lang="tr-TR" sz="1600" b="1" i="1" dirty="0" smtClean="0">
                <a:solidFill>
                  <a:srgbClr val="FF0066"/>
                </a:solidFill>
              </a:rPr>
              <a:t>dikkatli </a:t>
            </a:r>
            <a:r>
              <a:rPr lang="tr-TR" sz="1600" i="1" dirty="0" smtClean="0">
                <a:solidFill>
                  <a:srgbClr val="FF0066"/>
                </a:solidFill>
              </a:rPr>
              <a:t>bir şekilde seçin. </a:t>
            </a:r>
          </a:p>
          <a:p>
            <a:pPr eaLnBrk="1" hangingPunct="1">
              <a:lnSpc>
                <a:spcPct val="80000"/>
              </a:lnSpc>
            </a:pPr>
            <a:r>
              <a:rPr lang="tr-TR" sz="1600" dirty="0" smtClean="0">
                <a:solidFill>
                  <a:srgbClr val="3366FF"/>
                </a:solidFill>
              </a:rPr>
              <a:t>Microsoft Powerpoint font (yazı tipi) büyüklüklerini aşağıdaki gibi seçmenizi tavsiye etmektedir. </a:t>
            </a:r>
          </a:p>
          <a:p>
            <a:pPr eaLnBrk="1" hangingPunct="1">
              <a:lnSpc>
                <a:spcPct val="80000"/>
              </a:lnSpc>
            </a:pPr>
            <a:r>
              <a:rPr lang="tr-TR" sz="1600" dirty="0" smtClean="0">
                <a:solidFill>
                  <a:srgbClr val="99FF99"/>
                </a:solidFill>
              </a:rPr>
              <a:t>Başlıklar için 44 font (Yazı Tipi) </a:t>
            </a:r>
          </a:p>
          <a:p>
            <a:pPr eaLnBrk="1" hangingPunct="1">
              <a:lnSpc>
                <a:spcPct val="80000"/>
              </a:lnSpc>
            </a:pPr>
            <a:r>
              <a:rPr lang="tr-TR" sz="1600" dirty="0" smtClean="0">
                <a:solidFill>
                  <a:srgbClr val="FF99CC"/>
                </a:solidFill>
              </a:rPr>
              <a:t>Alt başlıklar veya </a:t>
            </a:r>
            <a:r>
              <a:rPr lang="tr-TR" sz="1600" dirty="0" err="1" smtClean="0">
                <a:solidFill>
                  <a:srgbClr val="FF99CC"/>
                </a:solidFill>
              </a:rPr>
              <a:t>altbaşlık</a:t>
            </a:r>
            <a:r>
              <a:rPr lang="tr-TR" sz="1600" dirty="0" smtClean="0">
                <a:solidFill>
                  <a:srgbClr val="FF99CC"/>
                </a:solidFill>
              </a:rPr>
              <a:t> kullanılmıyorsa metin için 32 font (Yazı Tipi</a:t>
            </a:r>
            <a:r>
              <a:rPr lang="tr-TR" sz="1600" dirty="0" smtClean="0"/>
              <a:t>) </a:t>
            </a:r>
          </a:p>
          <a:p>
            <a:pPr eaLnBrk="1" hangingPunct="1">
              <a:lnSpc>
                <a:spcPct val="80000"/>
              </a:lnSpc>
            </a:pPr>
            <a:r>
              <a:rPr lang="tr-TR" sz="1600" u="sng" dirty="0" smtClean="0">
                <a:solidFill>
                  <a:srgbClr val="000099"/>
                </a:solidFill>
              </a:rPr>
              <a:t>Alt başlık kullanılıyorsa metin için 28 font (Yazı Tipi). </a:t>
            </a:r>
          </a:p>
          <a:p>
            <a:pPr eaLnBrk="1" hangingPunct="1">
              <a:lnSpc>
                <a:spcPct val="80000"/>
              </a:lnSpc>
            </a:pPr>
            <a:r>
              <a:rPr lang="tr-TR" sz="1600" u="sng" dirty="0" smtClean="0">
                <a:solidFill>
                  <a:srgbClr val="000099"/>
                </a:solidFill>
              </a:rPr>
              <a:t>Zemin rengi koyu, yazılar açık veya tam tersi olmalıdır</a:t>
            </a:r>
          </a:p>
          <a:p>
            <a:pPr eaLnBrk="1" hangingPunct="1">
              <a:lnSpc>
                <a:spcPct val="80000"/>
              </a:lnSpc>
            </a:pPr>
            <a:r>
              <a:rPr lang="tr-TR" sz="1600" u="sng" dirty="0" smtClean="0">
                <a:solidFill>
                  <a:srgbClr val="000099"/>
                </a:solidFill>
              </a:rPr>
              <a:t>Sıra önemli olmadıkça, numaralı liste olmamalıdır</a:t>
            </a:r>
          </a:p>
          <a:p>
            <a:pPr eaLnBrk="1" hangingPunct="1">
              <a:lnSpc>
                <a:spcPct val="80000"/>
              </a:lnSpc>
            </a:pPr>
            <a:r>
              <a:rPr lang="tr-TR" sz="1600" u="sng" dirty="0" smtClean="0">
                <a:solidFill>
                  <a:srgbClr val="000099"/>
                </a:solidFill>
              </a:rPr>
              <a:t>Her slayt tek konu içermelidir</a:t>
            </a:r>
          </a:p>
          <a:p>
            <a:pPr eaLnBrk="1" hangingPunct="1">
              <a:lnSpc>
                <a:spcPct val="80000"/>
              </a:lnSpc>
            </a:pPr>
            <a:r>
              <a:rPr lang="tr-TR" sz="1600" dirty="0" smtClean="0">
                <a:solidFill>
                  <a:srgbClr val="FFFF00"/>
                </a:solidFill>
              </a:rPr>
              <a:t>666 kuralı uygulanmalıdır. 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1200" dirty="0" smtClean="0">
                <a:solidFill>
                  <a:srgbClr val="FFFF00"/>
                </a:solidFill>
              </a:rPr>
              <a:t>her slaytta en fazla altı satır, 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1200" dirty="0" smtClean="0">
                <a:solidFill>
                  <a:srgbClr val="FFFF00"/>
                </a:solidFill>
              </a:rPr>
              <a:t>her satırda en fazla altı kelime olmalı, 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1200" dirty="0" smtClean="0">
                <a:solidFill>
                  <a:srgbClr val="FFFF00"/>
                </a:solidFill>
              </a:rPr>
              <a:t>altı slayttan sonra mutlaka grafik veya resim içermelidir</a:t>
            </a:r>
          </a:p>
          <a:p>
            <a:pPr eaLnBrk="1" hangingPunct="1">
              <a:lnSpc>
                <a:spcPct val="80000"/>
              </a:lnSpc>
            </a:pPr>
            <a:r>
              <a:rPr lang="tr-TR" sz="1800" dirty="0" smtClean="0">
                <a:solidFill>
                  <a:srgbClr val="009900"/>
                </a:solidFill>
              </a:rPr>
              <a:t>Yazım ve dilbilgisi hatası olmamalıdır</a:t>
            </a:r>
          </a:p>
          <a:p>
            <a:pPr eaLnBrk="1" hangingPunct="1">
              <a:lnSpc>
                <a:spcPct val="80000"/>
              </a:lnSpc>
            </a:pPr>
            <a:r>
              <a:rPr lang="tr-TR" sz="1800" dirty="0" smtClean="0">
                <a:solidFill>
                  <a:srgbClr val="009900"/>
                </a:solidFill>
              </a:rPr>
              <a:t>Geriye dönmek gerekirse aynı slayt tekrar konmalıdır</a:t>
            </a:r>
          </a:p>
          <a:p>
            <a:pPr eaLnBrk="1" hangingPunct="1">
              <a:lnSpc>
                <a:spcPct val="80000"/>
              </a:lnSpc>
            </a:pPr>
            <a:r>
              <a:rPr lang="tr-TR" sz="1800" dirty="0" smtClean="0">
                <a:solidFill>
                  <a:srgbClr val="009900"/>
                </a:solidFill>
              </a:rPr>
              <a:t>Slaytlara numara konmalıdır.</a:t>
            </a:r>
          </a:p>
          <a:p>
            <a:pPr eaLnBrk="1" hangingPunct="1">
              <a:lnSpc>
                <a:spcPct val="80000"/>
              </a:lnSpc>
            </a:pPr>
            <a:r>
              <a:rPr lang="tr-TR" sz="1800" u="sng" dirty="0" smtClean="0">
                <a:solidFill>
                  <a:srgbClr val="CC3300"/>
                </a:solidFill>
              </a:rPr>
              <a:t>Her bölümün başlığının yeterince açıklayıcı olmasına dikkat edin. </a:t>
            </a:r>
          </a:p>
          <a:p>
            <a:pPr eaLnBrk="1" hangingPunct="1">
              <a:lnSpc>
                <a:spcPct val="80000"/>
              </a:lnSpc>
            </a:pPr>
            <a:r>
              <a:rPr lang="tr-TR" sz="1800" dirty="0" smtClean="0">
                <a:solidFill>
                  <a:srgbClr val="CC3300"/>
                </a:solidFill>
              </a:rPr>
              <a:t>Kolay okunmayan görsel malzeme kullanmayın. </a:t>
            </a:r>
          </a:p>
          <a:p>
            <a:pPr eaLnBrk="1" hangingPunct="1">
              <a:lnSpc>
                <a:spcPct val="80000"/>
              </a:lnSpc>
            </a:pPr>
            <a:r>
              <a:rPr lang="tr-TR" sz="1800" dirty="0" smtClean="0">
                <a:solidFill>
                  <a:srgbClr val="CC3300"/>
                </a:solidFill>
              </a:rPr>
              <a:t>Görsel malzemeyi çok fazla yazılı metinle, resimlerle veya çok farklı renklerle doldurmayın. </a:t>
            </a:r>
          </a:p>
          <a:p>
            <a:pPr eaLnBrk="1" hangingPunct="1">
              <a:lnSpc>
                <a:spcPct val="80000"/>
              </a:lnSpc>
            </a:pPr>
            <a:endParaRPr lang="tr-TR" sz="600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31640" y="1628800"/>
            <a:ext cx="5976937" cy="3959225"/>
            <a:chOff x="340" y="482"/>
            <a:chExt cx="4808" cy="3130"/>
          </a:xfrm>
        </p:grpSpPr>
        <p:sp>
          <p:nvSpPr>
            <p:cNvPr id="6151" name="Line 5"/>
            <p:cNvSpPr>
              <a:spLocks noChangeShapeType="1"/>
            </p:cNvSpPr>
            <p:nvPr/>
          </p:nvSpPr>
          <p:spPr bwMode="auto">
            <a:xfrm>
              <a:off x="340" y="482"/>
              <a:ext cx="4808" cy="308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52" name="Line 6"/>
            <p:cNvSpPr>
              <a:spLocks noChangeShapeType="1"/>
            </p:cNvSpPr>
            <p:nvPr/>
          </p:nvSpPr>
          <p:spPr bwMode="auto">
            <a:xfrm flipH="1">
              <a:off x="567" y="572"/>
              <a:ext cx="4354" cy="304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18C5273-F62C-4DD7-93BC-86F46A22758E}" type="slidenum">
              <a:rPr lang="tr-TR"/>
              <a:pPr/>
              <a:t>30</a:t>
            </a:fld>
            <a:endParaRPr lang="tr-TR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smtClean="0"/>
              <a:t>SARI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5000"/>
              </a:spcBef>
            </a:pPr>
            <a:r>
              <a:rPr lang="tr-TR" sz="2600" smtClean="0"/>
              <a:t>İyimserliği temsil eder</a:t>
            </a:r>
          </a:p>
          <a:p>
            <a:pPr eaLnBrk="1" hangingPunct="1">
              <a:lnSpc>
                <a:spcPct val="80000"/>
              </a:lnSpc>
              <a:spcBef>
                <a:spcPct val="55000"/>
              </a:spcBef>
            </a:pPr>
            <a:r>
              <a:rPr lang="tr-TR" sz="2600" smtClean="0"/>
              <a:t>Geçiciliğin ve dikkat çekiciliğin sembolüdür</a:t>
            </a:r>
          </a:p>
          <a:p>
            <a:pPr eaLnBrk="1" hangingPunct="1">
              <a:lnSpc>
                <a:spcPct val="80000"/>
              </a:lnSpc>
              <a:spcBef>
                <a:spcPct val="55000"/>
              </a:spcBef>
            </a:pPr>
            <a:r>
              <a:rPr lang="tr-TR" sz="2600" smtClean="0"/>
              <a:t>Bu yüzden dünyada taksiler sarıdır, geçici olduğu bilinsin ve dikkat çeksin diye </a:t>
            </a:r>
          </a:p>
          <a:p>
            <a:pPr eaLnBrk="1" hangingPunct="1">
              <a:lnSpc>
                <a:spcPct val="80000"/>
              </a:lnSpc>
              <a:spcBef>
                <a:spcPct val="55000"/>
              </a:spcBef>
            </a:pPr>
            <a:r>
              <a:rPr lang="tr-TR" sz="2600" smtClean="0"/>
              <a:t>Araba kiralama şirketleri de sarıyı kullanır</a:t>
            </a:r>
          </a:p>
          <a:p>
            <a:pPr eaLnBrk="1" hangingPunct="1">
              <a:lnSpc>
                <a:spcPct val="80000"/>
              </a:lnSpc>
              <a:spcBef>
                <a:spcPct val="55000"/>
              </a:spcBef>
            </a:pPr>
            <a:r>
              <a:rPr lang="tr-TR" sz="2600" smtClean="0"/>
              <a:t>Sarı rengi bu özelliğinden dolayı bankalar kullanmak istemez</a:t>
            </a:r>
          </a:p>
          <a:p>
            <a:pPr eaLnBrk="1" hangingPunct="1">
              <a:lnSpc>
                <a:spcPct val="80000"/>
              </a:lnSpc>
              <a:spcBef>
                <a:spcPct val="55000"/>
              </a:spcBef>
            </a:pPr>
            <a:r>
              <a:rPr lang="tr-TR" sz="2600" smtClean="0"/>
              <a:t>Zıt renkler ile kullanıldığında okunabilirliği kolay olan iyi bir zemin rengidir</a:t>
            </a:r>
          </a:p>
          <a:p>
            <a:pPr eaLnBrk="1" hangingPunct="1">
              <a:lnSpc>
                <a:spcPct val="80000"/>
              </a:lnSpc>
              <a:spcBef>
                <a:spcPct val="55000"/>
              </a:spcBef>
            </a:pPr>
            <a:endParaRPr lang="tr-TR" sz="2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397FA6E-142E-45FC-93D1-8E6A28122183}" type="slidenum">
              <a:rPr lang="tr-TR"/>
              <a:pPr/>
              <a:t>31</a:t>
            </a:fld>
            <a:endParaRPr lang="tr-TR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57200"/>
            <a:ext cx="7273925" cy="1371600"/>
          </a:xfrm>
        </p:spPr>
        <p:txBody>
          <a:bodyPr/>
          <a:lstStyle/>
          <a:p>
            <a:pPr eaLnBrk="1" hangingPunct="1"/>
            <a:r>
              <a:rPr lang="tr-TR" sz="4000" b="1" smtClean="0"/>
              <a:t>Sunumun Dinleyicilere Aktarılması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81200"/>
            <a:ext cx="7786687" cy="3886200"/>
          </a:xfrm>
        </p:spPr>
        <p:txBody>
          <a:bodyPr/>
          <a:lstStyle/>
          <a:p>
            <a:pPr eaLnBrk="1" hangingPunct="1"/>
            <a:r>
              <a:rPr lang="tr-TR" sz="2400" smtClean="0"/>
              <a:t>Ruh Hali</a:t>
            </a:r>
          </a:p>
          <a:p>
            <a:pPr eaLnBrk="1" hangingPunct="1"/>
            <a:r>
              <a:rPr lang="tr-TR" sz="2400" smtClean="0"/>
              <a:t>Göz Teması</a:t>
            </a:r>
          </a:p>
          <a:p>
            <a:pPr eaLnBrk="1" hangingPunct="1"/>
            <a:r>
              <a:rPr lang="tr-TR" sz="2400" smtClean="0"/>
              <a:t>Ses Kullanımı -Duruşlar/ Tekrarlamalar</a:t>
            </a:r>
          </a:p>
          <a:p>
            <a:pPr eaLnBrk="1" hangingPunct="1"/>
            <a:r>
              <a:rPr lang="tr-TR" sz="2400" smtClean="0"/>
              <a:t>Duru Dil Kullanımı</a:t>
            </a:r>
          </a:p>
          <a:p>
            <a:pPr eaLnBrk="1" hangingPunct="1"/>
            <a:r>
              <a:rPr lang="tr-TR" sz="2400" smtClean="0"/>
              <a:t>Yumuşak Geçişler/ Vurgular</a:t>
            </a:r>
          </a:p>
          <a:p>
            <a:pPr eaLnBrk="1" hangingPunct="1"/>
            <a:r>
              <a:rPr lang="tr-TR" sz="2400" smtClean="0"/>
              <a:t>Beden Dili</a:t>
            </a:r>
          </a:p>
          <a:p>
            <a:pPr eaLnBrk="1" hangingPunct="1"/>
            <a:r>
              <a:rPr lang="tr-TR" sz="2400" smtClean="0"/>
              <a:t>Sunucunun Yeri/ Hareketi/ Katılımcılara Yakınlığı</a:t>
            </a:r>
          </a:p>
          <a:p>
            <a:pPr eaLnBrk="1" hangingPunct="1"/>
            <a:r>
              <a:rPr lang="tr-TR" sz="2400" smtClean="0"/>
              <a:t>Görsel-İşitsel Araçların İzleyici önünde Kullanımı</a:t>
            </a:r>
          </a:p>
          <a:p>
            <a:pPr eaLnBrk="1" hangingPunct="1"/>
            <a:r>
              <a:rPr lang="tr-TR" sz="2400" smtClean="0"/>
              <a:t>İzleyici/Katılımcı ile İletişim</a:t>
            </a:r>
          </a:p>
          <a:p>
            <a:pPr eaLnBrk="1" hangingPunct="1">
              <a:lnSpc>
                <a:spcPct val="90000"/>
              </a:lnSpc>
            </a:pPr>
            <a:endParaRPr lang="tr-T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35B6BC2-5D45-4835-A726-888FF283739C}" type="slidenum">
              <a:rPr lang="tr-TR"/>
              <a:pPr/>
              <a:t>32</a:t>
            </a:fld>
            <a:endParaRPr lang="tr-TR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133600"/>
            <a:ext cx="7786687" cy="3382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600" dirty="0" smtClean="0"/>
              <a:t>Zamanınızı iyi kullanın. </a:t>
            </a:r>
          </a:p>
          <a:p>
            <a:pPr eaLnBrk="1" hangingPunct="1">
              <a:lnSpc>
                <a:spcPct val="90000"/>
              </a:lnSpc>
            </a:pPr>
            <a:r>
              <a:rPr lang="tr-TR" sz="2600" dirty="0" smtClean="0"/>
              <a:t>Dinleyicilere sırtınızı dönmeyin. </a:t>
            </a:r>
          </a:p>
          <a:p>
            <a:pPr eaLnBrk="1" hangingPunct="1">
              <a:lnSpc>
                <a:spcPct val="90000"/>
              </a:lnSpc>
            </a:pPr>
            <a:r>
              <a:rPr lang="tr-TR" sz="2600" dirty="0" smtClean="0"/>
              <a:t>Çok hızlı, çok yavaş, ya da okuma biçiminde monoton bir şekilde konuşmayın. </a:t>
            </a:r>
          </a:p>
          <a:p>
            <a:pPr eaLnBrk="1" hangingPunct="1">
              <a:lnSpc>
                <a:spcPct val="90000"/>
              </a:lnSpc>
            </a:pPr>
            <a:r>
              <a:rPr lang="tr-TR" sz="2600" dirty="0" smtClean="0"/>
              <a:t>Sunum boyunca kartlar üzerindeki notlarınızdan okumayın. </a:t>
            </a:r>
          </a:p>
          <a:p>
            <a:pPr eaLnBrk="1" hangingPunct="1">
              <a:lnSpc>
                <a:spcPct val="90000"/>
              </a:lnSpc>
            </a:pPr>
            <a:r>
              <a:rPr lang="tr-TR" sz="2600" dirty="0" smtClean="0"/>
              <a:t>Yansıtılan slaytta yazılı olan metindeki cümlelerin tıpa tıp aynısını konuşmanızda kullanmayın.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>
          <a:xfrm>
            <a:off x="900113" y="457200"/>
            <a:ext cx="7786687" cy="1371600"/>
          </a:xfrm>
          <a:noFill/>
        </p:spPr>
        <p:txBody>
          <a:bodyPr/>
          <a:lstStyle/>
          <a:p>
            <a:pPr eaLnBrk="1" hangingPunct="1"/>
            <a:r>
              <a:rPr lang="tr-TR" sz="4000" b="1" smtClean="0"/>
              <a:t>Sunumun Dinleyicilere Aktarılması</a:t>
            </a:r>
          </a:p>
        </p:txBody>
      </p:sp>
      <p:sp>
        <p:nvSpPr>
          <p:cNvPr id="6" name="5 Dikdörtgen"/>
          <p:cNvSpPr/>
          <p:nvPr/>
        </p:nvSpPr>
        <p:spPr>
          <a:xfrm>
            <a:off x="7308304" y="6237312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SON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6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29C73E3-AB60-412E-8FC0-418A5D7C2982}" type="slidenum">
              <a:rPr lang="tr-TR"/>
              <a:pPr/>
              <a:t>4</a:t>
            </a:fld>
            <a:endParaRPr lang="tr-TR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908050"/>
            <a:ext cx="6696075" cy="792163"/>
          </a:xfrm>
        </p:spPr>
        <p:txBody>
          <a:bodyPr/>
          <a:lstStyle/>
          <a:p>
            <a:pPr algn="r" eaLnBrk="1" hangingPunct="1"/>
            <a:r>
              <a:rPr lang="tr-TR" sz="2400" b="1" smtClean="0"/>
              <a:t>Kuşlar Neden Göç Eder?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916113"/>
            <a:ext cx="685165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500" smtClean="0"/>
              <a:t>Zemin rengi koyu, yazılar açık veya tam tersi olmalıdır</a:t>
            </a:r>
          </a:p>
          <a:p>
            <a:pPr eaLnBrk="1" hangingPunct="1">
              <a:lnSpc>
                <a:spcPct val="80000"/>
              </a:lnSpc>
            </a:pPr>
            <a:r>
              <a:rPr lang="tr-TR" sz="2500" smtClean="0"/>
              <a:t>Sıra önemli olmadıkça, numaralı liste olmamalıdır</a:t>
            </a:r>
          </a:p>
          <a:p>
            <a:pPr eaLnBrk="1" hangingPunct="1">
              <a:lnSpc>
                <a:spcPct val="80000"/>
              </a:lnSpc>
            </a:pPr>
            <a:r>
              <a:rPr lang="tr-TR" sz="2500" smtClean="0"/>
              <a:t>Her slayt tek konu içermelidir</a:t>
            </a:r>
          </a:p>
          <a:p>
            <a:pPr eaLnBrk="1" hangingPunct="1">
              <a:lnSpc>
                <a:spcPct val="80000"/>
              </a:lnSpc>
            </a:pPr>
            <a:r>
              <a:rPr lang="tr-TR" sz="2500" smtClean="0"/>
              <a:t>666 kuralı uygulanmalıdır. 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2300" smtClean="0"/>
              <a:t>her slaytta en fazla altı satır, 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2300" smtClean="0"/>
              <a:t>her satırda en fazla altı kelime olmalı, </a:t>
            </a:r>
          </a:p>
          <a:p>
            <a:pPr lvl="1" eaLnBrk="1" hangingPunct="1">
              <a:lnSpc>
                <a:spcPct val="80000"/>
              </a:lnSpc>
            </a:pPr>
            <a:r>
              <a:rPr lang="tr-TR" sz="2300" smtClean="0"/>
              <a:t>altı slayttan sonra mutlaka grafik veya resim içermelidir</a:t>
            </a:r>
          </a:p>
          <a:p>
            <a:pPr eaLnBrk="1" hangingPunct="1">
              <a:lnSpc>
                <a:spcPct val="80000"/>
              </a:lnSpc>
            </a:pPr>
            <a:endParaRPr lang="tr-TR" sz="700" smtClean="0"/>
          </a:p>
          <a:p>
            <a:pPr eaLnBrk="1" hangingPunct="1">
              <a:lnSpc>
                <a:spcPct val="80000"/>
              </a:lnSpc>
            </a:pPr>
            <a:endParaRPr lang="tr-TR" sz="700" smtClean="0"/>
          </a:p>
        </p:txBody>
      </p:sp>
      <p:pic>
        <p:nvPicPr>
          <p:cNvPr id="7174" name="Picture 7" descr="MCj02339620000[1]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29475" y="1412875"/>
            <a:ext cx="1914525" cy="1866900"/>
          </a:xfrm>
          <a:noFill/>
        </p:spPr>
      </p:pic>
      <p:pic>
        <p:nvPicPr>
          <p:cNvPr id="7175" name="Picture 8" descr="MCj04042790000[1]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35825" y="4508500"/>
            <a:ext cx="1333500" cy="1841500"/>
          </a:xfrm>
          <a:noFill/>
        </p:spPr>
      </p:pic>
      <p:pic>
        <p:nvPicPr>
          <p:cNvPr id="120842" name="Picture 10" descr="j03049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300663"/>
            <a:ext cx="1296987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1" descr="MMj02363160000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76250"/>
            <a:ext cx="2592388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2" descr="MMj02363150000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2708275"/>
            <a:ext cx="647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47813" y="1125538"/>
            <a:ext cx="5688012" cy="4032250"/>
            <a:chOff x="340" y="482"/>
            <a:chExt cx="4808" cy="3130"/>
          </a:xfrm>
        </p:grpSpPr>
        <p:sp>
          <p:nvSpPr>
            <p:cNvPr id="7180" name="Line 14"/>
            <p:cNvSpPr>
              <a:spLocks noChangeShapeType="1"/>
            </p:cNvSpPr>
            <p:nvPr/>
          </p:nvSpPr>
          <p:spPr bwMode="auto">
            <a:xfrm>
              <a:off x="340" y="482"/>
              <a:ext cx="4808" cy="308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81" name="Line 15"/>
            <p:cNvSpPr>
              <a:spLocks noChangeShapeType="1"/>
            </p:cNvSpPr>
            <p:nvPr/>
          </p:nvSpPr>
          <p:spPr bwMode="auto">
            <a:xfrm flipH="1">
              <a:off x="567" y="572"/>
              <a:ext cx="4354" cy="304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20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71495E-6 C 0.04271 0.01089 0.0856 0.02178 0.11806 0.01298 C 0.15053 0.00417 0.1698 -0.05052 0.19514 -0.05261 C 0.22049 -0.05469 0.24271 -0.00047 0.27049 -1.71495E-6 C 0.29827 0.00046 0.33143 -0.05029 0.36233 -0.05029 C 0.39324 -0.05029 0.4323 -0.00116 0.45574 -1.71495E-6 C 0.47917 0.00116 0.48056 -0.04844 0.5033 -0.0438 C 0.52605 -0.03917 0.57622 0.01947 0.59185 0.02827 " pathEditMode="relative" ptsTypes="aaaaaaaA">
                                      <p:cBhvr>
                                        <p:cTn id="34" dur="20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5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16DD785-AF56-4B01-A722-C21C22459C3C}" type="slidenum">
              <a:rPr lang="tr-TR"/>
              <a:pPr/>
              <a:t>5</a:t>
            </a:fld>
            <a:endParaRPr lang="tr-TR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628775"/>
            <a:ext cx="7500937" cy="122396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tr-TR" sz="2800" b="1" smtClean="0"/>
              <a:t>Slayt Hazırlama Teknikleri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tr-TR" sz="2800" b="1" smtClean="0"/>
              <a:t>Sunumun  Dinleyicilere Aktarımı</a:t>
            </a:r>
          </a:p>
        </p:txBody>
      </p:sp>
      <p:pic>
        <p:nvPicPr>
          <p:cNvPr id="8197" name="Picture 10" descr="seminer-y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3068638"/>
            <a:ext cx="3816350" cy="2979737"/>
          </a:xfrm>
          <a:noFill/>
        </p:spPr>
      </p:pic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757238" y="836613"/>
            <a:ext cx="2519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/>
              <a:t>İçerik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051050" y="1916113"/>
          <a:ext cx="5616575" cy="3238500"/>
        </p:xfrm>
        <a:graphic>
          <a:graphicData uri="http://schemas.openxmlformats.org/presentationml/2006/ole">
            <p:oleObj spid="_x0000_s1026" name="Bit Eşlem Resmi" r:id="rId3" imgW="8590476" imgH="4952381" progId="Paint.Picture">
              <p:embed/>
            </p:oleObj>
          </a:graphicData>
        </a:graphic>
      </p:graphicFrame>
      <p:sp>
        <p:nvSpPr>
          <p:cNvPr id="1027" name="AutoShape 6"/>
          <p:cNvSpPr>
            <a:spLocks/>
          </p:cNvSpPr>
          <p:nvPr/>
        </p:nvSpPr>
        <p:spPr bwMode="auto">
          <a:xfrm>
            <a:off x="250825" y="1412875"/>
            <a:ext cx="1130300" cy="474663"/>
          </a:xfrm>
          <a:prstGeom prst="borderCallout2">
            <a:avLst>
              <a:gd name="adj1" fmla="val 24079"/>
              <a:gd name="adj2" fmla="val 106741"/>
              <a:gd name="adj3" fmla="val 24079"/>
              <a:gd name="adj4" fmla="val 158708"/>
              <a:gd name="adj5" fmla="val 212042"/>
              <a:gd name="adj6" fmla="val 21263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b="1"/>
              <a:t>1. Slayt</a:t>
            </a:r>
          </a:p>
        </p:txBody>
      </p:sp>
      <p:sp>
        <p:nvSpPr>
          <p:cNvPr id="1028" name="AutoShape 7"/>
          <p:cNvSpPr>
            <a:spLocks/>
          </p:cNvSpPr>
          <p:nvPr/>
        </p:nvSpPr>
        <p:spPr bwMode="auto">
          <a:xfrm>
            <a:off x="1403350" y="692150"/>
            <a:ext cx="1130300" cy="474663"/>
          </a:xfrm>
          <a:prstGeom prst="borderCallout2">
            <a:avLst>
              <a:gd name="adj1" fmla="val 24079"/>
              <a:gd name="adj2" fmla="val 106741"/>
              <a:gd name="adj3" fmla="val 24079"/>
              <a:gd name="adj4" fmla="val 156602"/>
              <a:gd name="adj5" fmla="val 324750"/>
              <a:gd name="adj6" fmla="val 20828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b="1"/>
              <a:t>2. Slayt</a:t>
            </a:r>
          </a:p>
        </p:txBody>
      </p:sp>
      <p:sp>
        <p:nvSpPr>
          <p:cNvPr id="1029" name="AutoShape 8"/>
          <p:cNvSpPr>
            <a:spLocks/>
          </p:cNvSpPr>
          <p:nvPr/>
        </p:nvSpPr>
        <p:spPr bwMode="auto">
          <a:xfrm>
            <a:off x="3635375" y="260350"/>
            <a:ext cx="1130300" cy="358775"/>
          </a:xfrm>
          <a:prstGeom prst="borderCallout2">
            <a:avLst>
              <a:gd name="adj1" fmla="val 31856"/>
              <a:gd name="adj2" fmla="val 106741"/>
              <a:gd name="adj3" fmla="val 31856"/>
              <a:gd name="adj4" fmla="val 130616"/>
              <a:gd name="adj5" fmla="val 529648"/>
              <a:gd name="adj6" fmla="val 1553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b="1"/>
              <a:t>……….</a:t>
            </a:r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179388" y="6092825"/>
            <a:ext cx="2663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800" b="1"/>
              <a:t>SUNU</a:t>
            </a:r>
          </a:p>
        </p:txBody>
      </p:sp>
      <p:sp>
        <p:nvSpPr>
          <p:cNvPr id="1031" name="AutoShape 10"/>
          <p:cNvSpPr>
            <a:spLocks noChangeArrowheads="1"/>
          </p:cNvSpPr>
          <p:nvPr/>
        </p:nvSpPr>
        <p:spPr bwMode="auto">
          <a:xfrm>
            <a:off x="1116013" y="1125538"/>
            <a:ext cx="7848600" cy="4537075"/>
          </a:xfrm>
          <a:prstGeom prst="wedgeEllipseCallout">
            <a:avLst>
              <a:gd name="adj1" fmla="val -42537"/>
              <a:gd name="adj2" fmla="val 55634"/>
            </a:avLst>
          </a:prstGeom>
          <a:solidFill>
            <a:schemeClr val="accent1">
              <a:alpha val="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78DB6B6-6179-4722-B6A2-F2E70CFEF7C3}" type="slidenum">
              <a:rPr lang="tr-TR"/>
              <a:pPr/>
              <a:t>7</a:t>
            </a:fld>
            <a:endParaRPr lang="tr-TR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smtClean="0"/>
              <a:t>Slayt Hazırlama Teknikleri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0055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tr-TR" sz="2600" i="1" smtClean="0">
                <a:latin typeface="Monotype Corsiva" pitchFamily="66" charset="0"/>
              </a:rPr>
              <a:t>El yazısı</a:t>
            </a:r>
            <a:r>
              <a:rPr lang="tr-TR" sz="2600" smtClean="0"/>
              <a:t> yerine basılı metin kullanılmalıdır</a:t>
            </a:r>
          </a:p>
          <a:p>
            <a:pPr eaLnBrk="1" hangingPunct="1">
              <a:lnSpc>
                <a:spcPct val="120000"/>
              </a:lnSpc>
            </a:pPr>
            <a:r>
              <a:rPr lang="tr-TR" sz="2600" smtClean="0"/>
              <a:t>HARFLERİN TÜMÜ BÜYÜK veya </a:t>
            </a:r>
            <a:r>
              <a:rPr lang="tr-TR" sz="2600" i="1" smtClean="0"/>
              <a:t>italik yazı karakterinde olmamalıdır</a:t>
            </a:r>
          </a:p>
          <a:p>
            <a:pPr eaLnBrk="1" hangingPunct="1">
              <a:lnSpc>
                <a:spcPct val="120000"/>
              </a:lnSpc>
            </a:pPr>
            <a:r>
              <a:rPr lang="tr-TR" sz="2600" smtClean="0"/>
              <a:t>Vurgulanması istenen noktalar için</a:t>
            </a:r>
            <a:r>
              <a:rPr lang="tr-TR" sz="2600" i="1" smtClean="0"/>
              <a:t> italik,</a:t>
            </a:r>
            <a:r>
              <a:rPr lang="tr-TR" sz="2600" smtClean="0"/>
              <a:t> </a:t>
            </a:r>
            <a:r>
              <a:rPr lang="tr-TR" sz="2600" u="sng" smtClean="0"/>
              <a:t>alt çizgi</a:t>
            </a:r>
            <a:r>
              <a:rPr lang="tr-TR" sz="2600" smtClean="0"/>
              <a:t>, </a:t>
            </a:r>
            <a:r>
              <a:rPr lang="tr-TR" sz="2600" smtClean="0">
                <a:solidFill>
                  <a:srgbClr val="A50021"/>
                </a:solidFill>
              </a:rPr>
              <a:t>farklı renk</a:t>
            </a:r>
            <a:r>
              <a:rPr lang="tr-TR" sz="2600" smtClean="0"/>
              <a:t>, yanıp sönme vb. dikkat çekici özelliklere yer verilmelidir.</a:t>
            </a:r>
            <a:endParaRPr lang="tr-TR" sz="2600" i="1" smtClean="0"/>
          </a:p>
          <a:p>
            <a:pPr eaLnBrk="1" hangingPunct="1">
              <a:lnSpc>
                <a:spcPct val="120000"/>
              </a:lnSpc>
            </a:pPr>
            <a:r>
              <a:rPr lang="tr-TR" sz="2600" smtClean="0"/>
              <a:t>Tüm</a:t>
            </a:r>
            <a:r>
              <a:rPr lang="tr-TR" sz="2600" smtClean="0">
                <a:latin typeface="Arial Black" pitchFamily="34" charset="0"/>
              </a:rPr>
              <a:t> slaytlarda</a:t>
            </a:r>
            <a:r>
              <a:rPr lang="tr-TR" sz="2600" smtClean="0"/>
              <a:t> </a:t>
            </a:r>
            <a:r>
              <a:rPr lang="tr-TR" sz="2600" smtClean="0">
                <a:latin typeface="MS Mincho" pitchFamily="49" charset="-128"/>
              </a:rPr>
              <a:t>aynı</a:t>
            </a:r>
            <a:r>
              <a:rPr lang="tr-TR" sz="2600" smtClean="0"/>
              <a:t> </a:t>
            </a:r>
            <a:r>
              <a:rPr lang="tr-TR" sz="2600" smtClean="0">
                <a:latin typeface="Monotype Corsiva" pitchFamily="66" charset="0"/>
              </a:rPr>
              <a:t>yazı</a:t>
            </a:r>
            <a:r>
              <a:rPr lang="tr-TR" sz="2600" smtClean="0"/>
              <a:t> </a:t>
            </a:r>
            <a:r>
              <a:rPr lang="tr-TR" sz="2600" smtClean="0">
                <a:latin typeface="Comic Sans MS" pitchFamily="66" charset="0"/>
              </a:rPr>
              <a:t>karakteri </a:t>
            </a:r>
            <a:r>
              <a:rPr lang="tr-TR" sz="2600" smtClean="0">
                <a:latin typeface="Monotype Corsiva" pitchFamily="66" charset="0"/>
              </a:rPr>
              <a:t>kullanılmalıdır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5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CDDCB25-E70A-4313-B9FE-2CA061B9F4A0}" type="slidenum">
              <a:rPr lang="tr-TR"/>
              <a:pPr/>
              <a:t>8</a:t>
            </a:fld>
            <a:endParaRPr lang="tr-TR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eaLnBrk="1" hangingPunct="1"/>
            <a:r>
              <a:rPr lang="tr-TR" b="1" smtClean="0"/>
              <a:t>Slayt Hazırlama Teknikleri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420938"/>
            <a:ext cx="4038600" cy="2879725"/>
          </a:xfrm>
        </p:spPr>
        <p:txBody>
          <a:bodyPr/>
          <a:lstStyle/>
          <a:p>
            <a:pPr eaLnBrk="1" hangingPunct="1"/>
            <a:r>
              <a:rPr lang="tr-TR" sz="2800" smtClean="0"/>
              <a:t>Yazı Tipi (font) büyüklüğünüzü </a:t>
            </a:r>
            <a:r>
              <a:rPr lang="tr-TR" sz="2800" b="1" smtClean="0"/>
              <a:t>dikkatli </a:t>
            </a:r>
            <a:r>
              <a:rPr lang="tr-TR" sz="2800" smtClean="0"/>
              <a:t>bir şekilde seçilmelidir. </a:t>
            </a:r>
          </a:p>
        </p:txBody>
      </p:sp>
      <p:pic>
        <p:nvPicPr>
          <p:cNvPr id="10246" name="Picture 5" descr="font-comparison-A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276475"/>
            <a:ext cx="4038600" cy="2408238"/>
          </a:xfrm>
          <a:noFill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68313" y="5013325"/>
            <a:ext cx="813593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tr-TR" sz="2400"/>
          </a:p>
          <a:p>
            <a:pPr marL="449263" indent="-449263">
              <a:spcBef>
                <a:spcPct val="50000"/>
              </a:spcBef>
            </a:pPr>
            <a:endParaRPr lang="tr-T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21C873-E387-459F-8643-83618A08ADEE}" type="slidenum">
              <a:rPr lang="tr-TR"/>
              <a:pPr/>
              <a:t>9</a:t>
            </a:fld>
            <a:endParaRPr lang="tr-TR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368425"/>
          </a:xfrm>
        </p:spPr>
        <p:txBody>
          <a:bodyPr/>
          <a:lstStyle/>
          <a:p>
            <a:pPr eaLnBrk="1" hangingPunct="1"/>
            <a:r>
              <a:rPr lang="tr-TR" sz="4000" smtClean="0"/>
              <a:t/>
            </a:r>
            <a:br>
              <a:rPr lang="tr-TR" sz="4000" smtClean="0"/>
            </a:br>
            <a:r>
              <a:rPr lang="tr-TR" smtClean="0"/>
              <a:t>Başlıklar için 44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36838"/>
            <a:ext cx="8229600" cy="3886200"/>
          </a:xfrm>
        </p:spPr>
        <p:txBody>
          <a:bodyPr/>
          <a:lstStyle/>
          <a:p>
            <a:pPr eaLnBrk="1" hangingPunct="1"/>
            <a:r>
              <a:rPr lang="tr-TR" smtClean="0"/>
              <a:t>Alt başlıklar veya alt başlık kullanılmıyorsa metin için 32</a:t>
            </a:r>
          </a:p>
          <a:p>
            <a:pPr lvl="1" eaLnBrk="1" hangingPunct="1"/>
            <a:r>
              <a:rPr lang="tr-TR" smtClean="0"/>
              <a:t>Alt başlık kullanılıyorsa metin için 28</a:t>
            </a:r>
          </a:p>
          <a:p>
            <a:pPr eaLnBrk="1" hangingPunct="1"/>
            <a:endParaRPr lang="tr-TR" smtClean="0"/>
          </a:p>
          <a:p>
            <a:pPr eaLnBrk="1" hangingPunct="1"/>
            <a:endParaRPr lang="tr-TR" smtClean="0"/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611188" y="2827338"/>
            <a:ext cx="75612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tr-TR" sz="2400"/>
          </a:p>
        </p:txBody>
      </p:sp>
      <p:sp>
        <p:nvSpPr>
          <p:cNvPr id="11271" name="AutoShape 5"/>
          <p:cNvSpPr>
            <a:spLocks/>
          </p:cNvSpPr>
          <p:nvPr/>
        </p:nvSpPr>
        <p:spPr bwMode="auto">
          <a:xfrm rot="-5400000">
            <a:off x="3743325" y="488950"/>
            <a:ext cx="1657350" cy="8496300"/>
          </a:xfrm>
          <a:prstGeom prst="leftBrace">
            <a:avLst>
              <a:gd name="adj1" fmla="val 4272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539750" y="5564188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>
                <a:solidFill>
                  <a:srgbClr val="CC3300"/>
                </a:solidFill>
              </a:rPr>
              <a:t>Microsoft’a göre  Powerpoint yazı tipi büyüklükleri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500</TotalTime>
  <Words>1253</Words>
  <Application>Microsoft Office PowerPoint</Application>
  <PresentationFormat>Ekran Gösterisi (4:3)</PresentationFormat>
  <Paragraphs>213</Paragraphs>
  <Slides>32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41" baseType="lpstr">
      <vt:lpstr>Arial</vt:lpstr>
      <vt:lpstr>Wingdings</vt:lpstr>
      <vt:lpstr>Arial Black</vt:lpstr>
      <vt:lpstr>Times New Roman</vt:lpstr>
      <vt:lpstr>Monotype Corsiva</vt:lpstr>
      <vt:lpstr>MS Mincho</vt:lpstr>
      <vt:lpstr>Comic Sans MS</vt:lpstr>
      <vt:lpstr>Pixel</vt:lpstr>
      <vt:lpstr>Bit Eşlem Resmi</vt:lpstr>
      <vt:lpstr>Slayt Hazırlama Teknikleri</vt:lpstr>
      <vt:lpstr>Slayt Hazırlama Teknikleri</vt:lpstr>
      <vt:lpstr>Slayt Hazırlama Teknikleri</vt:lpstr>
      <vt:lpstr>Kuşlar Neden Göç Eder?</vt:lpstr>
      <vt:lpstr>Slayt 5</vt:lpstr>
      <vt:lpstr>Slayt 6</vt:lpstr>
      <vt:lpstr>Slayt Hazırlama Teknikleri</vt:lpstr>
      <vt:lpstr>Slayt Hazırlama Teknikleri</vt:lpstr>
      <vt:lpstr> Başlıklar için 44</vt:lpstr>
      <vt:lpstr>Slayt Hazırlama Teknikleri</vt:lpstr>
      <vt:lpstr>Slayt Hazırlama Teknikleri</vt:lpstr>
      <vt:lpstr>Slayt Hazırlama Teknikleri</vt:lpstr>
      <vt:lpstr>Slayt Hazırlama Teknikleri</vt:lpstr>
      <vt:lpstr>Slayt Hazırlama Teknikleri</vt:lpstr>
      <vt:lpstr>Slayt Hazırlama Teknikleri</vt:lpstr>
      <vt:lpstr>Slayt 16</vt:lpstr>
      <vt:lpstr>Slayt 17</vt:lpstr>
      <vt:lpstr>Slayt Hazırlama Teknikleri</vt:lpstr>
      <vt:lpstr>Slayt Hazırlama Teknikleri</vt:lpstr>
      <vt:lpstr>TUŞ KULLANIMI</vt:lpstr>
      <vt:lpstr>RENK KULLANIMI</vt:lpstr>
      <vt:lpstr>RENKLER HAKKINDA DİKKAT EDİLMESİ GEREKENLER</vt:lpstr>
      <vt:lpstr>TURUNCU </vt:lpstr>
      <vt:lpstr>SİYAH</vt:lpstr>
      <vt:lpstr>MAVİ</vt:lpstr>
      <vt:lpstr>YEŞİL</vt:lpstr>
      <vt:lpstr>KIRMIZI</vt:lpstr>
      <vt:lpstr>MOR</vt:lpstr>
      <vt:lpstr>KAHVERENGİ</vt:lpstr>
      <vt:lpstr>SARI</vt:lpstr>
      <vt:lpstr>Sunumun Dinleyicilere Aktarılması</vt:lpstr>
      <vt:lpstr>Sunumun Dinleyicilere Aktarılması</vt:lpstr>
    </vt:vector>
  </TitlesOfParts>
  <Company>BASKENT UNIVERSITESI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Emine Cabı</dc:creator>
  <cp:lastModifiedBy>Remzi Kuyugöz</cp:lastModifiedBy>
  <cp:revision>23</cp:revision>
  <dcterms:created xsi:type="dcterms:W3CDTF">2006-09-13T09:59:17Z</dcterms:created>
  <dcterms:modified xsi:type="dcterms:W3CDTF">2012-11-28T16:34:36Z</dcterms:modified>
</cp:coreProperties>
</file>